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5"/>
  </p:notesMasterIdLst>
  <p:sldIdLst>
    <p:sldId id="256" r:id="rId2"/>
    <p:sldId id="257" r:id="rId3"/>
    <p:sldId id="258" r:id="rId4"/>
    <p:sldId id="268" r:id="rId5"/>
    <p:sldId id="262" r:id="rId6"/>
    <p:sldId id="260" r:id="rId7"/>
    <p:sldId id="272" r:id="rId8"/>
    <p:sldId id="265" r:id="rId9"/>
    <p:sldId id="263" r:id="rId10"/>
    <p:sldId id="266" r:id="rId11"/>
    <p:sldId id="269" r:id="rId12"/>
    <p:sldId id="261" r:id="rId13"/>
    <p:sldId id="259" r:id="rId14"/>
    <p:sldId id="271" r:id="rId15"/>
    <p:sldId id="274" r:id="rId16"/>
    <p:sldId id="275" r:id="rId17"/>
    <p:sldId id="278" r:id="rId18"/>
    <p:sldId id="280" r:id="rId19"/>
    <p:sldId id="276" r:id="rId20"/>
    <p:sldId id="277" r:id="rId21"/>
    <p:sldId id="279" r:id="rId22"/>
    <p:sldId id="281" r:id="rId23"/>
    <p:sldId id="282" r:id="rId24"/>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49E2603C-8534-4D34-802B-6AAAB525B182}" type="datetimeFigureOut">
              <a:rPr lang="en-US" smtClean="0"/>
              <a:t>9/24/2024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124F2C1-D5B3-4D2A-95C1-BFFC24C30AAA}" type="slidenum">
              <a:rPr lang="en-US" smtClean="0"/>
              <a:t>‹#›</a:t>
            </a:fld>
            <a:endParaRPr lang="en-US"/>
          </a:p>
        </p:txBody>
      </p:sp>
    </p:spTree>
    <p:extLst>
      <p:ext uri="{BB962C8B-B14F-4D97-AF65-F5344CB8AC3E}">
        <p14:creationId xmlns:p14="http://schemas.microsoft.com/office/powerpoint/2010/main" val="773088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BD6AEF-197B-4282-82D6-3A21446B5FD2}"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3F27C582-B8D2-4205-9830-041A1120DEDA}" type="datetime1">
              <a:rPr lang="en-US" smtClean="0"/>
              <a:t>9/24/2024</a:t>
            </a:fld>
            <a:endParaRPr lang="en-US" dirty="0"/>
          </a:p>
        </p:txBody>
      </p:sp>
      <p:sp>
        <p:nvSpPr>
          <p:cNvPr id="4" name="Footer Placeholder 3"/>
          <p:cNvSpPr>
            <a:spLocks noGrp="1"/>
          </p:cNvSpPr>
          <p:nvPr>
            <p:ph type="ftr" sz="quarter" idx="11"/>
          </p:nvPr>
        </p:nvSpPr>
        <p:spPr/>
        <p:txBody>
          <a:bodyPr/>
          <a:lstStyle/>
          <a:p>
            <a:r>
              <a:rPr lang="en-US"/>
              <a:t>sole rights of Awaken Your Health Naturally</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7D2E3-0078-40B4-A6CC-62E0CD357647}"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9C6A0-413D-4983-9606-7BF3DA0971FB}"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DE1A4A-D9A4-42DE-8D25-AEA8B8905D2F}"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9E4FB-2600-46B8-9E33-E593F8DDB7FA}"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1A565F-9897-49B9-8EEF-FECE9E630492}"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6AFA89-B6E4-4BAD-A4C9-3CB1AB23FB07}"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A1C5F6-6BC3-4B29-9CB8-0BE74E4E7BE5}"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2806C1-A0F5-4687-8232-2DFD40B8109D}"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4444C6-4555-49F5-AE7F-3E53AA5F11BD}" type="datetime1">
              <a:rPr lang="en-US" smtClean="0"/>
              <a:t>9/24/2024</a:t>
            </a:fld>
            <a:endParaRPr lang="en-US" dirty="0"/>
          </a:p>
        </p:txBody>
      </p:sp>
      <p:sp>
        <p:nvSpPr>
          <p:cNvPr id="5" name="Footer Placeholder 4"/>
          <p:cNvSpPr>
            <a:spLocks noGrp="1"/>
          </p:cNvSpPr>
          <p:nvPr>
            <p:ph type="ftr" sz="quarter" idx="11"/>
          </p:nvPr>
        </p:nvSpPr>
        <p:spPr/>
        <p:txBody>
          <a:bodyPr/>
          <a:lstStyle/>
          <a:p>
            <a:r>
              <a:rPr lang="en-US"/>
              <a:t>sole rights of Awaken Your Health Naturally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499DF4-2A44-4DC0-9E3D-641952266D7F}" type="datetime1">
              <a:rPr lang="en-US" smtClean="0"/>
              <a:t>9/24/2024</a:t>
            </a:fld>
            <a:endParaRPr lang="en-US" dirty="0"/>
          </a:p>
        </p:txBody>
      </p:sp>
      <p:sp>
        <p:nvSpPr>
          <p:cNvPr id="6" name="Footer Placeholder 5"/>
          <p:cNvSpPr>
            <a:spLocks noGrp="1"/>
          </p:cNvSpPr>
          <p:nvPr>
            <p:ph type="ftr" sz="quarter" idx="11"/>
          </p:nvPr>
        </p:nvSpPr>
        <p:spPr/>
        <p:txBody>
          <a:bodyPr/>
          <a:lstStyle/>
          <a:p>
            <a:r>
              <a:rPr lang="en-US"/>
              <a:t>sole rights of Awaken Your Health Naturally</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567A21-76CF-48D0-A6D6-01DE9BA37C52}" type="datetime1">
              <a:rPr lang="en-US" smtClean="0"/>
              <a:t>9/24/2024</a:t>
            </a:fld>
            <a:endParaRPr lang="en-US" dirty="0"/>
          </a:p>
        </p:txBody>
      </p:sp>
      <p:sp>
        <p:nvSpPr>
          <p:cNvPr id="8" name="Footer Placeholder 7"/>
          <p:cNvSpPr>
            <a:spLocks noGrp="1"/>
          </p:cNvSpPr>
          <p:nvPr>
            <p:ph type="ftr" sz="quarter" idx="11"/>
          </p:nvPr>
        </p:nvSpPr>
        <p:spPr/>
        <p:txBody>
          <a:bodyPr/>
          <a:lstStyle/>
          <a:p>
            <a:r>
              <a:rPr lang="en-US"/>
              <a:t>sole rights of Awaken Your Health Naturally</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666AF7-94DE-4B57-ACFC-1C6DC67C03D5}" type="datetime1">
              <a:rPr lang="en-US" smtClean="0"/>
              <a:t>9/24/2024</a:t>
            </a:fld>
            <a:endParaRPr lang="en-US" dirty="0"/>
          </a:p>
        </p:txBody>
      </p:sp>
      <p:sp>
        <p:nvSpPr>
          <p:cNvPr id="4" name="Footer Placeholder 3"/>
          <p:cNvSpPr>
            <a:spLocks noGrp="1"/>
          </p:cNvSpPr>
          <p:nvPr>
            <p:ph type="ftr" sz="quarter" idx="11"/>
          </p:nvPr>
        </p:nvSpPr>
        <p:spPr/>
        <p:txBody>
          <a:bodyPr/>
          <a:lstStyle/>
          <a:p>
            <a:r>
              <a:rPr lang="en-US"/>
              <a:t>sole rights of Awaken Your Health Naturally</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F455D8-F73B-4BB4-A8CE-5AA7E8A7C2A9}" type="datetime1">
              <a:rPr lang="en-US" smtClean="0"/>
              <a:t>9/24/2024</a:t>
            </a:fld>
            <a:endParaRPr lang="en-US" dirty="0"/>
          </a:p>
        </p:txBody>
      </p:sp>
      <p:sp>
        <p:nvSpPr>
          <p:cNvPr id="3" name="Footer Placeholder 2"/>
          <p:cNvSpPr>
            <a:spLocks noGrp="1"/>
          </p:cNvSpPr>
          <p:nvPr>
            <p:ph type="ftr" sz="quarter" idx="11"/>
          </p:nvPr>
        </p:nvSpPr>
        <p:spPr/>
        <p:txBody>
          <a:bodyPr/>
          <a:lstStyle/>
          <a:p>
            <a:r>
              <a:rPr lang="en-US"/>
              <a:t>sole rights of Awaken Your Health Naturally</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9F59B2-556F-4E90-95FB-7997C95AB317}" type="datetime1">
              <a:rPr lang="en-US" smtClean="0"/>
              <a:t>9/24/2024</a:t>
            </a:fld>
            <a:endParaRPr lang="en-US" dirty="0"/>
          </a:p>
        </p:txBody>
      </p:sp>
      <p:sp>
        <p:nvSpPr>
          <p:cNvPr id="6" name="Footer Placeholder 5"/>
          <p:cNvSpPr>
            <a:spLocks noGrp="1"/>
          </p:cNvSpPr>
          <p:nvPr>
            <p:ph type="ftr" sz="quarter" idx="11"/>
          </p:nvPr>
        </p:nvSpPr>
        <p:spPr/>
        <p:txBody>
          <a:bodyPr/>
          <a:lstStyle/>
          <a:p>
            <a:r>
              <a:rPr lang="en-US"/>
              <a:t>sole rights of Awaken Your Health Naturally</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C18F3E-4089-4C00-9641-4648367E219F}" type="datetime1">
              <a:rPr lang="en-US" smtClean="0"/>
              <a:t>9/24/2024</a:t>
            </a:fld>
            <a:endParaRPr lang="en-US" dirty="0"/>
          </a:p>
        </p:txBody>
      </p:sp>
      <p:sp>
        <p:nvSpPr>
          <p:cNvPr id="6" name="Footer Placeholder 5"/>
          <p:cNvSpPr>
            <a:spLocks noGrp="1"/>
          </p:cNvSpPr>
          <p:nvPr>
            <p:ph type="ftr" sz="quarter" idx="11"/>
          </p:nvPr>
        </p:nvSpPr>
        <p:spPr/>
        <p:txBody>
          <a:bodyPr/>
          <a:lstStyle/>
          <a:p>
            <a:r>
              <a:rPr lang="en-US"/>
              <a:t>sole rights of Awaken Your Health Naturally</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2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2EAEA66-0DCD-4D4D-B3E4-B93F2BD3044C}" type="datetime1">
              <a:rPr lang="en-US" smtClean="0"/>
              <a:t>9/24/2024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a:t>sole rights of Awaken Your Health Naturally</a:t>
            </a:r>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Natural_arch"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atural-health-zone.com/healthy-diets.html" TargetMode="External"/><Relationship Id="rId2" Type="http://schemas.openxmlformats.org/officeDocument/2006/relationships/image" Target="../media/image14.gif"/><Relationship Id="rId1" Type="http://schemas.openxmlformats.org/officeDocument/2006/relationships/slideLayout" Target="../slideLayouts/slideLayout10.xml"/><Relationship Id="rId5" Type="http://schemas.openxmlformats.org/officeDocument/2006/relationships/hyperlink" Target="https://www.natural-health-zone.com/five-tibetans.html" TargetMode="External"/><Relationship Id="rId4" Type="http://schemas.openxmlformats.org/officeDocument/2006/relationships/hyperlink" Target="https://www.natural-health-zone.com/how-to-break-bad-habits.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humanityhealing.net/2010/08/animals-spirituality/"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vprojectmanagement.com/the-project-manager-as-superhero-part-4"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haynellelps.deviantart.com/art/resources-crystal-heart-471988526" TargetMode="External"/><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Word_Document1.docx"/><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package" Target="../embeddings/Microsoft_Word_Document2.docx"/><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package" Target="../embeddings/Microsoft_Word_Document3.docx"/><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Word_Document4.docx"/><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redoubtnews.com/2017/10/integrative-medicine-future-healthcare/"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ommons.wikimedia.org/wiki/File:Reiki.jpg" TargetMode="External"/><Relationship Id="rId7"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8.xml"/><Relationship Id="rId6" Type="http://schemas.openxmlformats.org/officeDocument/2006/relationships/image" Target="../media/image7.jpg"/><Relationship Id="rId5" Type="http://schemas.openxmlformats.org/officeDocument/2006/relationships/hyperlink" Target="http://www.pngall.com/meditation-png"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ww.energyworksnaturally.com/"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grimmly2007.blogspot.com/2014/08/injury-shala-or-home-practice.html" TargetMode="Externa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hyperlink" Target="http://www.publicdomainpictures.net/view-image.php?image=15614&amp;picture=headache" TargetMode="Externa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en/mindset-mindfulness-meditation-743166/" TargetMode="External"/><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piritualfellow.blogspot.com/"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72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58A973E8-C2D4-4C81-8ADE-C5C021A61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5C3D23-A606-4372-A262-FE983ACAFF64}"/>
              </a:ext>
            </a:extLst>
          </p:cNvPr>
          <p:cNvSpPr>
            <a:spLocks noGrp="1"/>
          </p:cNvSpPr>
          <p:nvPr>
            <p:ph type="ctrTitle"/>
          </p:nvPr>
        </p:nvSpPr>
        <p:spPr>
          <a:xfrm>
            <a:off x="665641" y="4473679"/>
            <a:ext cx="9552558" cy="1233251"/>
          </a:xfrm>
        </p:spPr>
        <p:txBody>
          <a:bodyPr>
            <a:normAutofit/>
          </a:bodyPr>
          <a:lstStyle/>
          <a:p>
            <a:pPr>
              <a:lnSpc>
                <a:spcPct val="90000"/>
              </a:lnSpc>
            </a:pPr>
            <a:r>
              <a:rPr lang="en-US" sz="4100" dirty="0"/>
              <a:t>Awaken Your Health Naturally</a:t>
            </a:r>
          </a:p>
        </p:txBody>
      </p:sp>
      <p:sp>
        <p:nvSpPr>
          <p:cNvPr id="3" name="Subtitle 2">
            <a:extLst>
              <a:ext uri="{FF2B5EF4-FFF2-40B4-BE49-F238E27FC236}">
                <a16:creationId xmlns:a16="http://schemas.microsoft.com/office/drawing/2014/main" id="{4824E06F-3277-4EB3-BB24-8B29E1E78014}"/>
              </a:ext>
            </a:extLst>
          </p:cNvPr>
          <p:cNvSpPr>
            <a:spLocks noGrp="1"/>
          </p:cNvSpPr>
          <p:nvPr>
            <p:ph type="subTitle" idx="1"/>
          </p:nvPr>
        </p:nvSpPr>
        <p:spPr>
          <a:xfrm>
            <a:off x="1295349" y="5772429"/>
            <a:ext cx="9623477" cy="462967"/>
          </a:xfrm>
        </p:spPr>
        <p:txBody>
          <a:bodyPr>
            <a:normAutofit fontScale="92500" lnSpcReduction="20000"/>
          </a:bodyPr>
          <a:lstStyle/>
          <a:p>
            <a:r>
              <a:rPr lang="en-US" b="1" dirty="0">
                <a:solidFill>
                  <a:srgbClr val="FFFF00"/>
                </a:solidFill>
              </a:rPr>
              <a:t>Holistic Alternatives </a:t>
            </a:r>
            <a:r>
              <a:rPr lang="en-US" sz="2800" b="1" dirty="0">
                <a:solidFill>
                  <a:srgbClr val="FFFF00"/>
                </a:solidFill>
              </a:rPr>
              <a:t>•</a:t>
            </a:r>
            <a:r>
              <a:rPr lang="en-US" b="1" dirty="0">
                <a:solidFill>
                  <a:srgbClr val="FFFF00"/>
                </a:solidFill>
              </a:rPr>
              <a:t> Integrative Advocacy </a:t>
            </a:r>
            <a:r>
              <a:rPr lang="en-US" sz="3000" b="1" dirty="0">
                <a:solidFill>
                  <a:srgbClr val="FFFF00"/>
                </a:solidFill>
              </a:rPr>
              <a:t>• </a:t>
            </a:r>
            <a:r>
              <a:rPr lang="en-US" b="1" dirty="0">
                <a:solidFill>
                  <a:srgbClr val="FFFF00"/>
                </a:solidFill>
              </a:rPr>
              <a:t>Wellness &amp; Events</a:t>
            </a:r>
          </a:p>
        </p:txBody>
      </p:sp>
      <p:grpSp>
        <p:nvGrpSpPr>
          <p:cNvPr id="39" name="Group 28">
            <a:extLst>
              <a:ext uri="{FF2B5EF4-FFF2-40B4-BE49-F238E27FC236}">
                <a16:creationId xmlns:a16="http://schemas.microsoft.com/office/drawing/2014/main" id="{A08E251A-5371-4E82-A0F3-2CA0C15AB0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30" name="Straight Connector 29">
              <a:extLst>
                <a:ext uri="{FF2B5EF4-FFF2-40B4-BE49-F238E27FC236}">
                  <a16:creationId xmlns:a16="http://schemas.microsoft.com/office/drawing/2014/main" id="{D31AC21F-237B-4CA8-BC96-29F3607FAB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0">
              <a:extLst>
                <a:ext uri="{FF2B5EF4-FFF2-40B4-BE49-F238E27FC236}">
                  <a16:creationId xmlns:a16="http://schemas.microsoft.com/office/drawing/2014/main" id="{9959094C-A1B3-4AD4-9AAE-0FCDDD7984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D5EC0EFA-8A7F-4299-A623-3EE741461B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65D7216-F9AF-42BE-99AD-1904DEF69C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DE3349B-AD7F-48C8-9300-D81D694367B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6" name="Snip Diagonal Corner Rectangle 12">
            <a:extLst>
              <a:ext uri="{FF2B5EF4-FFF2-40B4-BE49-F238E27FC236}">
                <a16:creationId xmlns:a16="http://schemas.microsoft.com/office/drawing/2014/main" id="{E05CABE9-5E7C-4773-BFCD-24B199FA1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251" y="690851"/>
            <a:ext cx="9615670" cy="3607302"/>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4A36761-900C-48EB-87FF-830435399FFD}"/>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4190" r="1" b="35955"/>
          <a:stretch/>
        </p:blipFill>
        <p:spPr>
          <a:xfrm>
            <a:off x="834934" y="952502"/>
            <a:ext cx="9290304" cy="3280831"/>
          </a:xfrm>
          <a:custGeom>
            <a:avLst/>
            <a:gdLst>
              <a:gd name="connsiteX0" fmla="*/ 402071 w 9290304"/>
              <a:gd name="connsiteY0" fmla="*/ 0 h 3280831"/>
              <a:gd name="connsiteX1" fmla="*/ 9290304 w 9290304"/>
              <a:gd name="connsiteY1" fmla="*/ 0 h 3280831"/>
              <a:gd name="connsiteX2" fmla="*/ 9290304 w 9290304"/>
              <a:gd name="connsiteY2" fmla="*/ 2876895 h 3280831"/>
              <a:gd name="connsiteX3" fmla="*/ 8886368 w 9290304"/>
              <a:gd name="connsiteY3" fmla="*/ 3280831 h 3280831"/>
              <a:gd name="connsiteX4" fmla="*/ 0 w 9290304"/>
              <a:gd name="connsiteY4" fmla="*/ 3280831 h 3280831"/>
              <a:gd name="connsiteX5" fmla="*/ 0 w 9290304"/>
              <a:gd name="connsiteY5" fmla="*/ 402071 h 328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90304" h="3280831">
                <a:moveTo>
                  <a:pt x="402071" y="0"/>
                </a:moveTo>
                <a:lnTo>
                  <a:pt x="9290304" y="0"/>
                </a:lnTo>
                <a:lnTo>
                  <a:pt x="9290304" y="2876895"/>
                </a:lnTo>
                <a:lnTo>
                  <a:pt x="8886368" y="3280831"/>
                </a:lnTo>
                <a:lnTo>
                  <a:pt x="0" y="3280831"/>
                </a:lnTo>
                <a:lnTo>
                  <a:pt x="0" y="402071"/>
                </a:lnTo>
                <a:close/>
              </a:path>
            </a:pathLst>
          </a:custGeom>
        </p:spPr>
      </p:pic>
    </p:spTree>
    <p:extLst>
      <p:ext uri="{BB962C8B-B14F-4D97-AF65-F5344CB8AC3E}">
        <p14:creationId xmlns:p14="http://schemas.microsoft.com/office/powerpoint/2010/main" val="2593324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2" name="Group 191">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93" name="Straight Connector 192">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98" name="Rectangle 197">
            <a:extLst>
              <a:ext uri="{FF2B5EF4-FFF2-40B4-BE49-F238E27FC236}">
                <a16:creationId xmlns:a16="http://schemas.microsoft.com/office/drawing/2014/main" id="{89220CFE-A3C6-448E-A8C7-CEAED9325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DE9EB5-742B-4821-9BD7-73CA887407B7}"/>
              </a:ext>
            </a:extLst>
          </p:cNvPr>
          <p:cNvSpPr>
            <a:spLocks noGrp="1"/>
          </p:cNvSpPr>
          <p:nvPr>
            <p:ph type="title"/>
          </p:nvPr>
        </p:nvSpPr>
        <p:spPr>
          <a:xfrm>
            <a:off x="4661860" y="4487332"/>
            <a:ext cx="6351580" cy="1507067"/>
          </a:xfrm>
        </p:spPr>
        <p:txBody>
          <a:bodyPr vert="horz" lIns="91440" tIns="45720" rIns="91440" bIns="45720" rtlCol="0" anchor="ctr">
            <a:normAutofit/>
          </a:bodyPr>
          <a:lstStyle/>
          <a:p>
            <a:r>
              <a:rPr lang="en-US" dirty="0"/>
              <a:t>Meridian flush / TRACING </a:t>
            </a:r>
            <a:br>
              <a:rPr lang="en-US" dirty="0"/>
            </a:br>
            <a:r>
              <a:rPr lang="en-US" sz="2200" dirty="0"/>
              <a:t>$40.00 – ½ hour</a:t>
            </a:r>
          </a:p>
        </p:txBody>
      </p:sp>
      <p:sp>
        <p:nvSpPr>
          <p:cNvPr id="199" name="Snip Diagonal Corner Rectangle 25">
            <a:extLst>
              <a:ext uri="{FF2B5EF4-FFF2-40B4-BE49-F238E27FC236}">
                <a16:creationId xmlns:a16="http://schemas.microsoft.com/office/drawing/2014/main" id="{2E91ED80-632C-4328-8E5C-0CAF33E77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https://i1.wp.com/www.acos.org/images/meridian-channels.gif?zoom=1.5&amp;resize=450%2C742">
            <a:extLst>
              <a:ext uri="{FF2B5EF4-FFF2-40B4-BE49-F238E27FC236}">
                <a16:creationId xmlns:a16="http://schemas.microsoft.com/office/drawing/2014/main" id="{DEC55343-D92E-428F-887F-E341FA4D01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58" r="3" b="5487"/>
          <a:stretch/>
        </p:blipFill>
        <p:spPr bwMode="auto">
          <a:xfrm>
            <a:off x="800558" y="786117"/>
            <a:ext cx="3337560" cy="4956048"/>
          </a:xfrm>
          <a:custGeom>
            <a:avLst/>
            <a:gdLst>
              <a:gd name="connsiteX0" fmla="*/ 384420 w 3337560"/>
              <a:gd name="connsiteY0" fmla="*/ 0 h 4956048"/>
              <a:gd name="connsiteX1" fmla="*/ 3337560 w 3337560"/>
              <a:gd name="connsiteY1" fmla="*/ 0 h 4956048"/>
              <a:gd name="connsiteX2" fmla="*/ 3337560 w 3337560"/>
              <a:gd name="connsiteY2" fmla="*/ 4571628 h 4956048"/>
              <a:gd name="connsiteX3" fmla="*/ 2953140 w 3337560"/>
              <a:gd name="connsiteY3" fmla="*/ 4956048 h 4956048"/>
              <a:gd name="connsiteX4" fmla="*/ 0 w 3337560"/>
              <a:gd name="connsiteY4" fmla="*/ 4956048 h 4956048"/>
              <a:gd name="connsiteX5" fmla="*/ 0 w 3337560"/>
              <a:gd name="connsiteY5" fmla="*/ 384420 h 4956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7560" h="4956048">
                <a:moveTo>
                  <a:pt x="384420" y="0"/>
                </a:moveTo>
                <a:lnTo>
                  <a:pt x="3337560" y="0"/>
                </a:lnTo>
                <a:lnTo>
                  <a:pt x="3337560" y="4571628"/>
                </a:lnTo>
                <a:lnTo>
                  <a:pt x="2953140" y="4956048"/>
                </a:lnTo>
                <a:lnTo>
                  <a:pt x="0" y="4956048"/>
                </a:lnTo>
                <a:lnTo>
                  <a:pt x="0" y="384420"/>
                </a:lnTo>
                <a:close/>
              </a:path>
            </a:pathLst>
          </a:cu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EE09D7DC-BAC1-4934-9353-D7A0A6A8722B}"/>
              </a:ext>
            </a:extLst>
          </p:cNvPr>
          <p:cNvSpPr>
            <a:spLocks noGrp="1"/>
          </p:cNvSpPr>
          <p:nvPr>
            <p:ph type="body" sz="quarter" idx="14"/>
          </p:nvPr>
        </p:nvSpPr>
        <p:spPr>
          <a:xfrm>
            <a:off x="4661860" y="685800"/>
            <a:ext cx="6253792" cy="3615267"/>
          </a:xfrm>
        </p:spPr>
        <p:txBody>
          <a:bodyPr vert="horz" lIns="91440" tIns="45720" rIns="91440" bIns="45720" rtlCol="0" anchor="ctr">
            <a:normAutofit/>
          </a:bodyPr>
          <a:lstStyle/>
          <a:p>
            <a:pPr>
              <a:buFont typeface="Wingdings 3" panose="05040102010807070707" pitchFamily="18" charset="2"/>
              <a:buChar char=""/>
            </a:pPr>
            <a:r>
              <a:rPr lang="en-US" dirty="0"/>
              <a:t>Energy blockages can be the result of stress, an injury or trauma, or bad living habits (</a:t>
            </a:r>
            <a:r>
              <a:rPr lang="en-US" u="sng" dirty="0">
                <a:hlinkClick r:id="rId3"/>
              </a:rPr>
              <a:t>diet</a:t>
            </a:r>
            <a:r>
              <a:rPr lang="en-US" dirty="0"/>
              <a:t>, </a:t>
            </a:r>
            <a:r>
              <a:rPr lang="en-US" u="sng" dirty="0">
                <a:hlinkClick r:id="rId4"/>
              </a:rPr>
              <a:t>habits/addictions</a:t>
            </a:r>
            <a:r>
              <a:rPr lang="en-US" dirty="0"/>
              <a:t>, </a:t>
            </a:r>
            <a:r>
              <a:rPr lang="en-US" u="sng" dirty="0">
                <a:hlinkClick r:id="rId5"/>
              </a:rPr>
              <a:t>lack of exercise</a:t>
            </a:r>
            <a:r>
              <a:rPr lang="en-US" dirty="0"/>
              <a:t>) and can be traced to the root of all health (physical/mental/spiritual) problems.</a:t>
            </a:r>
          </a:p>
          <a:p>
            <a:pPr>
              <a:buFont typeface="Wingdings 3" panose="05040102010807070707" pitchFamily="18" charset="2"/>
              <a:buChar char=""/>
            </a:pPr>
            <a:r>
              <a:rPr lang="en-US" dirty="0"/>
              <a:t>Our energy flow affects how we feel, how we think, and the over all condition of our health. When the body's energy becomes blocked, various imbalances will result.</a:t>
            </a:r>
          </a:p>
          <a:p>
            <a:pPr>
              <a:buFont typeface="Wingdings 3" panose="05040102010807070707" pitchFamily="18" charset="2"/>
              <a:buChar char=""/>
            </a:pPr>
            <a:r>
              <a:rPr lang="en-US" dirty="0"/>
              <a:t>The Meridian Flush and Meridian Tracing are very helpful tools we can use the re-establish balance.</a:t>
            </a:r>
          </a:p>
          <a:p>
            <a:pPr>
              <a:buFont typeface="Wingdings 3" panose="05040102010807070707" pitchFamily="18" charset="2"/>
              <a:buChar char=""/>
            </a:pPr>
            <a:endParaRPr lang="en-US" dirty="0"/>
          </a:p>
        </p:txBody>
      </p:sp>
      <p:grpSp>
        <p:nvGrpSpPr>
          <p:cNvPr id="200" name="Group 199">
            <a:extLst>
              <a:ext uri="{FF2B5EF4-FFF2-40B4-BE49-F238E27FC236}">
                <a16:creationId xmlns:a16="http://schemas.microsoft.com/office/drawing/2014/main" id="{13A271B6-83F2-4E87-A6AD-450F042D3D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01" name="Straight Connector 200">
              <a:extLst>
                <a:ext uri="{FF2B5EF4-FFF2-40B4-BE49-F238E27FC236}">
                  <a16:creationId xmlns:a16="http://schemas.microsoft.com/office/drawing/2014/main" id="{9A433C90-9936-4ABD-B763-2CD6C4216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2" name="Straight Connector 201">
              <a:extLst>
                <a:ext uri="{FF2B5EF4-FFF2-40B4-BE49-F238E27FC236}">
                  <a16:creationId xmlns:a16="http://schemas.microsoft.com/office/drawing/2014/main" id="{06D1147B-1DF4-4FA0-9601-3AB638E3BF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3" name="Straight Connector 202">
              <a:extLst>
                <a:ext uri="{FF2B5EF4-FFF2-40B4-BE49-F238E27FC236}">
                  <a16:creationId xmlns:a16="http://schemas.microsoft.com/office/drawing/2014/main" id="{89E30F5C-D28E-4B06-847C-1104626FCF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4" name="Straight Connector 203">
              <a:extLst>
                <a:ext uri="{FF2B5EF4-FFF2-40B4-BE49-F238E27FC236}">
                  <a16:creationId xmlns:a16="http://schemas.microsoft.com/office/drawing/2014/main" id="{11B65F81-D52E-422A-BA2A-0E3294D0CD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5" name="Straight Connector 204">
              <a:extLst>
                <a:ext uri="{FF2B5EF4-FFF2-40B4-BE49-F238E27FC236}">
                  <a16:creationId xmlns:a16="http://schemas.microsoft.com/office/drawing/2014/main" id="{3992E9D3-9DB7-4C46-8AFB-E50194C893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 name="Footer Placeholder 2">
            <a:extLst>
              <a:ext uri="{FF2B5EF4-FFF2-40B4-BE49-F238E27FC236}">
                <a16:creationId xmlns:a16="http://schemas.microsoft.com/office/drawing/2014/main" id="{D8B81AB2-0793-4F91-86E4-D6EC5B431AF9}"/>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2771032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E10E5A-DFCC-4C39-B1D1-E7081FA26FE2}"/>
              </a:ext>
            </a:extLst>
          </p:cNvPr>
          <p:cNvSpPr txBox="1"/>
          <p:nvPr/>
        </p:nvSpPr>
        <p:spPr>
          <a:xfrm>
            <a:off x="4400550" y="176370"/>
            <a:ext cx="5467350" cy="707886"/>
          </a:xfrm>
          <a:prstGeom prst="rect">
            <a:avLst/>
          </a:prstGeom>
          <a:noFill/>
        </p:spPr>
        <p:txBody>
          <a:bodyPr wrap="square" rtlCol="0">
            <a:spAutoFit/>
          </a:bodyPr>
          <a:lstStyle/>
          <a:p>
            <a:pPr algn="ctr"/>
            <a:r>
              <a:rPr lang="en-US" sz="4000" dirty="0"/>
              <a:t>Services </a:t>
            </a:r>
          </a:p>
        </p:txBody>
      </p:sp>
      <p:sp>
        <p:nvSpPr>
          <p:cNvPr id="3" name="TextBox 2">
            <a:extLst>
              <a:ext uri="{FF2B5EF4-FFF2-40B4-BE49-F238E27FC236}">
                <a16:creationId xmlns:a16="http://schemas.microsoft.com/office/drawing/2014/main" id="{CC0E1DC1-6F52-40ED-8440-0A8C43D2C9A7}"/>
              </a:ext>
            </a:extLst>
          </p:cNvPr>
          <p:cNvSpPr txBox="1"/>
          <p:nvPr/>
        </p:nvSpPr>
        <p:spPr>
          <a:xfrm>
            <a:off x="3973769" y="1340882"/>
            <a:ext cx="7400925" cy="369332"/>
          </a:xfrm>
          <a:prstGeom prst="rect">
            <a:avLst/>
          </a:prstGeom>
          <a:noFill/>
        </p:spPr>
        <p:txBody>
          <a:bodyPr wrap="square" rtlCol="0">
            <a:spAutoFit/>
          </a:bodyPr>
          <a:lstStyle/>
          <a:p>
            <a:r>
              <a:rPr lang="en-US" dirty="0"/>
              <a:t>Everyone has different needs.  Let’s find what will work for you</a:t>
            </a:r>
          </a:p>
        </p:txBody>
      </p:sp>
      <p:pic>
        <p:nvPicPr>
          <p:cNvPr id="8" name="Picture 7" descr="A close up of a bird&#10;&#10;Description automatically generated">
            <a:extLst>
              <a:ext uri="{FF2B5EF4-FFF2-40B4-BE49-F238E27FC236}">
                <a16:creationId xmlns:a16="http://schemas.microsoft.com/office/drawing/2014/main" id="{D2526283-F3E5-4667-B13D-AFCF905CC4A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88426" y="220660"/>
            <a:ext cx="2597151" cy="1959692"/>
          </a:xfrm>
          <a:prstGeom prst="rect">
            <a:avLst/>
          </a:prstGeom>
          <a:ln w="15875">
            <a:solidFill>
              <a:srgbClr val="0070C0"/>
            </a:solidFill>
          </a:ln>
        </p:spPr>
      </p:pic>
      <p:sp>
        <p:nvSpPr>
          <p:cNvPr id="10" name="TextBox 9">
            <a:extLst>
              <a:ext uri="{FF2B5EF4-FFF2-40B4-BE49-F238E27FC236}">
                <a16:creationId xmlns:a16="http://schemas.microsoft.com/office/drawing/2014/main" id="{C4C59511-D174-4F00-803A-1029C15E20CA}"/>
              </a:ext>
            </a:extLst>
          </p:cNvPr>
          <p:cNvSpPr txBox="1"/>
          <p:nvPr/>
        </p:nvSpPr>
        <p:spPr>
          <a:xfrm>
            <a:off x="732444" y="2157315"/>
            <a:ext cx="10571130" cy="4524315"/>
          </a:xfrm>
          <a:prstGeom prst="rect">
            <a:avLst/>
          </a:prstGeom>
          <a:noFill/>
        </p:spPr>
        <p:txBody>
          <a:bodyPr wrap="square" rtlCol="0">
            <a:spAutoFit/>
          </a:bodyPr>
          <a:lstStyle/>
          <a:p>
            <a:r>
              <a:rPr lang="en-US" dirty="0"/>
              <a:t>•Reiki Session - Energy Clearing Session to reduce stress and promote relaxation</a:t>
            </a:r>
          </a:p>
          <a:p>
            <a:r>
              <a:rPr lang="en-US" dirty="0"/>
              <a:t>	30 minutes  $ 40.00</a:t>
            </a:r>
          </a:p>
          <a:p>
            <a:r>
              <a:rPr lang="en-US" dirty="0"/>
              <a:t>	60 minutes  $ 80.00</a:t>
            </a:r>
          </a:p>
          <a:p>
            <a:r>
              <a:rPr lang="en-US" dirty="0"/>
              <a:t>	90 minutes  $120.00</a:t>
            </a:r>
          </a:p>
          <a:p>
            <a:endParaRPr lang="en-US" dirty="0"/>
          </a:p>
          <a:p>
            <a:r>
              <a:rPr lang="en-US" dirty="0"/>
              <a:t>•Anxiety Reduction &amp; Relaxation Session to help balance and clear energy blockages 60 minutes $80.00</a:t>
            </a:r>
          </a:p>
          <a:p>
            <a:endParaRPr lang="en-US" dirty="0"/>
          </a:p>
          <a:p>
            <a:r>
              <a:rPr lang="en-US" dirty="0"/>
              <a:t>•Chakra or Meridian Evaluation and Balancing Session  will include analysis of chakras,(or meridians) and a  Reiki treatment to balance and clear blocks and rebalance chakras        - 60 minutes $80.00</a:t>
            </a:r>
          </a:p>
          <a:p>
            <a:endParaRPr lang="en-US" dirty="0"/>
          </a:p>
          <a:p>
            <a:r>
              <a:rPr lang="en-US" dirty="0"/>
              <a:t>•Mindfulness Coaching $50.00 per session</a:t>
            </a:r>
          </a:p>
          <a:p>
            <a:r>
              <a:rPr lang="en-US" dirty="0"/>
              <a:t>•Pet Energy Healing $30.00 per half hour</a:t>
            </a:r>
          </a:p>
          <a:p>
            <a:r>
              <a:rPr lang="en-US" dirty="0"/>
              <a:t>.</a:t>
            </a:r>
          </a:p>
          <a:p>
            <a:endParaRPr lang="en-US" dirty="0"/>
          </a:p>
        </p:txBody>
      </p:sp>
      <p:sp>
        <p:nvSpPr>
          <p:cNvPr id="11" name="Footer Placeholder 10">
            <a:extLst>
              <a:ext uri="{FF2B5EF4-FFF2-40B4-BE49-F238E27FC236}">
                <a16:creationId xmlns:a16="http://schemas.microsoft.com/office/drawing/2014/main" id="{93E0FC9A-D5BF-4BF7-A7AE-51FF9882344F}"/>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3876527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61" name="Straight Connector 60">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67" name="Rectangle 66">
            <a:extLst>
              <a:ext uri="{FF2B5EF4-FFF2-40B4-BE49-F238E27FC236}">
                <a16:creationId xmlns:a16="http://schemas.microsoft.com/office/drawing/2014/main" id="{E09CCB3F-DBCE-4964-9E34-8C5DE80EF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28B1C65-B320-4C9B-8981-5849A5F02F8A}"/>
              </a:ext>
            </a:extLst>
          </p:cNvPr>
          <p:cNvSpPr txBox="1"/>
          <p:nvPr/>
        </p:nvSpPr>
        <p:spPr>
          <a:xfrm>
            <a:off x="7532710" y="620722"/>
            <a:ext cx="3518748" cy="114246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000" b="1" cap="all" dirty="0">
                <a:ln w="3175" cmpd="sng">
                  <a:noFill/>
                </a:ln>
                <a:latin typeface="+mj-lt"/>
                <a:ea typeface="+mj-ea"/>
                <a:cs typeface="+mj-cs"/>
              </a:rPr>
              <a:t>The best way to get the word out is to share                                     what you know ….</a:t>
            </a:r>
          </a:p>
        </p:txBody>
      </p:sp>
      <p:sp>
        <p:nvSpPr>
          <p:cNvPr id="69" name="Snip Diagonal Corner Rectangle 24">
            <a:extLst>
              <a:ext uri="{FF2B5EF4-FFF2-40B4-BE49-F238E27FC236}">
                <a16:creationId xmlns:a16="http://schemas.microsoft.com/office/drawing/2014/main" id="{1DFF944F-74BA-483A-82C0-64E3AAF4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bject&#10;&#10;Description automatically generated">
            <a:extLst>
              <a:ext uri="{FF2B5EF4-FFF2-40B4-BE49-F238E27FC236}">
                <a16:creationId xmlns:a16="http://schemas.microsoft.com/office/drawing/2014/main" id="{E7866B70-B0B3-4045-8377-52E08AF1C13F}"/>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r="-2" b="1280"/>
          <a:stretch/>
        </p:blipFill>
        <p:spPr>
          <a:xfrm>
            <a:off x="778062" y="786117"/>
            <a:ext cx="6245352" cy="4956048"/>
          </a:xfrm>
          <a:custGeom>
            <a:avLst/>
            <a:gdLst>
              <a:gd name="connsiteX0" fmla="*/ 534609 w 6245352"/>
              <a:gd name="connsiteY0" fmla="*/ 0 h 4956048"/>
              <a:gd name="connsiteX1" fmla="*/ 6245352 w 6245352"/>
              <a:gd name="connsiteY1" fmla="*/ 0 h 4956048"/>
              <a:gd name="connsiteX2" fmla="*/ 6245352 w 6245352"/>
              <a:gd name="connsiteY2" fmla="*/ 4421439 h 4956048"/>
              <a:gd name="connsiteX3" fmla="*/ 5710743 w 6245352"/>
              <a:gd name="connsiteY3" fmla="*/ 4956048 h 4956048"/>
              <a:gd name="connsiteX4" fmla="*/ 0 w 6245352"/>
              <a:gd name="connsiteY4" fmla="*/ 4956048 h 4956048"/>
              <a:gd name="connsiteX5" fmla="*/ 0 w 6245352"/>
              <a:gd name="connsiteY5" fmla="*/ 534609 h 4956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TextBox 2">
            <a:extLst>
              <a:ext uri="{FF2B5EF4-FFF2-40B4-BE49-F238E27FC236}">
                <a16:creationId xmlns:a16="http://schemas.microsoft.com/office/drawing/2014/main" id="{4FAD55B7-132F-48DD-AC2C-F2AD2BCF3E1B}"/>
              </a:ext>
            </a:extLst>
          </p:cNvPr>
          <p:cNvSpPr txBox="1"/>
          <p:nvPr/>
        </p:nvSpPr>
        <p:spPr>
          <a:xfrm>
            <a:off x="7532710" y="1822449"/>
            <a:ext cx="3479419" cy="3070226"/>
          </a:xfrm>
          <a:prstGeom prst="rect">
            <a:avLst/>
          </a:prstGeom>
        </p:spPr>
        <p:txBody>
          <a:bodyPr vert="horz" lIns="91440" tIns="45720" rIns="91440" bIns="45720" rtlCol="0" anchor="t">
            <a:normAutofit/>
          </a:bodyPr>
          <a:lstStyle/>
          <a:p>
            <a:pPr marL="285750" indent="-285750">
              <a:spcBef>
                <a:spcPct val="20000"/>
              </a:spcBef>
              <a:spcAft>
                <a:spcPts val="600"/>
              </a:spcAft>
              <a:buClr>
                <a:schemeClr val="tx1"/>
              </a:buClr>
              <a:buSzPct val="80000"/>
              <a:buFont typeface="Wingdings 3" panose="05040102010807070707" pitchFamily="18" charset="2"/>
              <a:buChar char=""/>
            </a:pPr>
            <a:r>
              <a:rPr lang="en-US" sz="1400" b="1">
                <a:solidFill>
                  <a:schemeClr val="bg2">
                    <a:lumMod val="75000"/>
                  </a:schemeClr>
                </a:solidFill>
              </a:rPr>
              <a:t>Hold at event at your current space or other venue</a:t>
            </a:r>
          </a:p>
          <a:p>
            <a:pPr marL="285750" indent="-285750">
              <a:spcBef>
                <a:spcPct val="20000"/>
              </a:spcBef>
              <a:spcAft>
                <a:spcPts val="600"/>
              </a:spcAft>
              <a:buClr>
                <a:schemeClr val="tx1"/>
              </a:buClr>
              <a:buSzPct val="80000"/>
              <a:buFont typeface="Wingdings 3" panose="05040102010807070707" pitchFamily="18" charset="2"/>
              <a:buChar char=""/>
            </a:pPr>
            <a:r>
              <a:rPr lang="en-US" sz="1400" b="1">
                <a:solidFill>
                  <a:schemeClr val="bg2">
                    <a:lumMod val="75000"/>
                  </a:schemeClr>
                </a:solidFill>
              </a:rPr>
              <a:t>Educate and reach as many people as you can</a:t>
            </a:r>
          </a:p>
          <a:p>
            <a:pPr marL="285750" indent="-285750">
              <a:spcBef>
                <a:spcPct val="20000"/>
              </a:spcBef>
              <a:spcAft>
                <a:spcPts val="600"/>
              </a:spcAft>
              <a:buClr>
                <a:schemeClr val="tx1"/>
              </a:buClr>
              <a:buSzPct val="80000"/>
              <a:buFont typeface="Wingdings 3" panose="05040102010807070707" pitchFamily="18" charset="2"/>
              <a:buChar char=""/>
            </a:pPr>
            <a:r>
              <a:rPr lang="en-US" sz="1400" b="1">
                <a:solidFill>
                  <a:schemeClr val="bg2">
                    <a:lumMod val="75000"/>
                  </a:schemeClr>
                </a:solidFill>
              </a:rPr>
              <a:t>Share your story, your passion</a:t>
            </a:r>
          </a:p>
          <a:p>
            <a:pPr marL="285750" indent="-285750">
              <a:spcBef>
                <a:spcPct val="20000"/>
              </a:spcBef>
              <a:spcAft>
                <a:spcPts val="600"/>
              </a:spcAft>
              <a:buClr>
                <a:schemeClr val="tx1"/>
              </a:buClr>
              <a:buSzPct val="80000"/>
              <a:buFont typeface="Wingdings 3" panose="05040102010807070707" pitchFamily="18" charset="2"/>
              <a:buChar char=""/>
            </a:pPr>
            <a:r>
              <a:rPr lang="en-US" sz="1400" b="1">
                <a:solidFill>
                  <a:schemeClr val="bg2">
                    <a:lumMod val="75000"/>
                  </a:schemeClr>
                </a:solidFill>
              </a:rPr>
              <a:t>Have a guest speaker teach or do a series of talks (ex: essential oils, are CBD products for you, what are the benefits of a Reiki session…</a:t>
            </a:r>
          </a:p>
          <a:p>
            <a:pPr marL="285750" indent="-285750">
              <a:spcBef>
                <a:spcPct val="20000"/>
              </a:spcBef>
              <a:spcAft>
                <a:spcPts val="600"/>
              </a:spcAft>
              <a:buClr>
                <a:schemeClr val="tx1"/>
              </a:buClr>
              <a:buSzPct val="80000"/>
              <a:buFont typeface="Wingdings 3" panose="05040102010807070707" pitchFamily="18" charset="2"/>
              <a:buChar char=""/>
            </a:pPr>
            <a:r>
              <a:rPr lang="en-US" sz="1400" b="1">
                <a:solidFill>
                  <a:schemeClr val="bg2">
                    <a:lumMod val="75000"/>
                  </a:schemeClr>
                </a:solidFill>
              </a:rPr>
              <a:t>Talk to me about your event</a:t>
            </a:r>
          </a:p>
          <a:p>
            <a:pPr marL="285750" indent="-285750">
              <a:spcBef>
                <a:spcPct val="20000"/>
              </a:spcBef>
              <a:spcAft>
                <a:spcPts val="600"/>
              </a:spcAft>
              <a:buClr>
                <a:schemeClr val="tx1"/>
              </a:buClr>
              <a:buSzPct val="80000"/>
              <a:buFont typeface="Wingdings 3" panose="05040102010807070707" pitchFamily="18" charset="2"/>
              <a:buChar char=""/>
            </a:pPr>
            <a:endParaRPr lang="en-US" sz="1400">
              <a:solidFill>
                <a:schemeClr val="bg2">
                  <a:lumMod val="75000"/>
                </a:schemeClr>
              </a:solidFill>
            </a:endParaRPr>
          </a:p>
        </p:txBody>
      </p:sp>
      <p:grpSp>
        <p:nvGrpSpPr>
          <p:cNvPr id="71" name="Group 70">
            <a:extLst>
              <a:ext uri="{FF2B5EF4-FFF2-40B4-BE49-F238E27FC236}">
                <a16:creationId xmlns:a16="http://schemas.microsoft.com/office/drawing/2014/main" id="{A9733A91-F958-4629-801A-3F6F1E09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2" name="Straight Connector 71">
              <a:extLst>
                <a:ext uri="{FF2B5EF4-FFF2-40B4-BE49-F238E27FC236}">
                  <a16:creationId xmlns:a16="http://schemas.microsoft.com/office/drawing/2014/main" id="{F3812972-C68B-4C59-B3A7-4AF61E935D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3F3B7C-7909-4486-AA08-5C6B625C3A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00BD7DA8-741F-4296-9363-05EF915411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2068EFC-20FC-456F-839F-4BCFFCAA8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251C60F-B911-433E-BF75-3BBEFD053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 name="Footer Placeholder 3">
            <a:extLst>
              <a:ext uri="{FF2B5EF4-FFF2-40B4-BE49-F238E27FC236}">
                <a16:creationId xmlns:a16="http://schemas.microsoft.com/office/drawing/2014/main" id="{40691648-5B0B-4254-9B30-349DEEA0511E}"/>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22461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9A32C-FD4E-4619-A498-63180DC1900A}"/>
              </a:ext>
            </a:extLst>
          </p:cNvPr>
          <p:cNvSpPr>
            <a:spLocks noGrp="1"/>
          </p:cNvSpPr>
          <p:nvPr>
            <p:ph type="title"/>
          </p:nvPr>
        </p:nvSpPr>
        <p:spPr/>
        <p:txBody>
          <a:bodyPr>
            <a:normAutofit fontScale="90000"/>
          </a:bodyPr>
          <a:lstStyle/>
          <a:p>
            <a:r>
              <a:rPr lang="en-US" dirty="0"/>
              <a:t>Come and learn something to help </a:t>
            </a:r>
            <a:r>
              <a:rPr lang="en-US" b="1" dirty="0"/>
              <a:t>heal yourself</a:t>
            </a:r>
            <a:r>
              <a:rPr lang="en-US" dirty="0"/>
              <a:t> or a loved one </a:t>
            </a:r>
          </a:p>
        </p:txBody>
      </p:sp>
      <p:sp>
        <p:nvSpPr>
          <p:cNvPr id="3" name="Content Placeholder 2">
            <a:extLst>
              <a:ext uri="{FF2B5EF4-FFF2-40B4-BE49-F238E27FC236}">
                <a16:creationId xmlns:a16="http://schemas.microsoft.com/office/drawing/2014/main" id="{70E62DE7-181E-41E1-A42B-0A72E3CE6EC4}"/>
              </a:ext>
            </a:extLst>
          </p:cNvPr>
          <p:cNvSpPr>
            <a:spLocks noGrp="1"/>
          </p:cNvSpPr>
          <p:nvPr>
            <p:ph idx="1"/>
          </p:nvPr>
        </p:nvSpPr>
        <p:spPr>
          <a:xfrm>
            <a:off x="663071" y="1442720"/>
            <a:ext cx="5943601" cy="4057265"/>
          </a:xfrm>
        </p:spPr>
        <p:txBody>
          <a:bodyPr/>
          <a:lstStyle/>
          <a:p>
            <a:r>
              <a:rPr lang="en-US" dirty="0"/>
              <a:t>Interested in having a Holistic Event?</a:t>
            </a:r>
          </a:p>
          <a:p>
            <a:r>
              <a:rPr lang="en-US" dirty="0"/>
              <a:t>High quality health &amp; wellness speaker(s)</a:t>
            </a:r>
          </a:p>
          <a:p>
            <a:r>
              <a:rPr lang="en-US" dirty="0"/>
              <a:t>Holistic Vendors</a:t>
            </a:r>
          </a:p>
          <a:p>
            <a:r>
              <a:rPr lang="en-US" dirty="0"/>
              <a:t>Learn about what other safe, holistic modalities are available </a:t>
            </a:r>
          </a:p>
          <a:p>
            <a:r>
              <a:rPr lang="en-US" dirty="0"/>
              <a:t>Form relationships with other like-minded people</a:t>
            </a:r>
          </a:p>
          <a:p>
            <a:endParaRPr lang="en-US" dirty="0"/>
          </a:p>
          <a:p>
            <a:endParaRPr lang="en-US" dirty="0"/>
          </a:p>
        </p:txBody>
      </p:sp>
      <p:sp>
        <p:nvSpPr>
          <p:cNvPr id="18" name="Rectangle 17" descr="☑">
            <a:extLst>
              <a:ext uri="{FF2B5EF4-FFF2-40B4-BE49-F238E27FC236}">
                <a16:creationId xmlns:a16="http://schemas.microsoft.com/office/drawing/2014/main" id="{D5D91EFF-990A-4FB5-9CF7-841AAD380076}"/>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19" name="Rectangle 18" descr="☑">
            <a:extLst>
              <a:ext uri="{FF2B5EF4-FFF2-40B4-BE49-F238E27FC236}">
                <a16:creationId xmlns:a16="http://schemas.microsoft.com/office/drawing/2014/main" id="{65E7205E-13BE-4AAE-BFD7-5EF83CF00037}"/>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0" name="Rectangle 19" descr="☑">
            <a:extLst>
              <a:ext uri="{FF2B5EF4-FFF2-40B4-BE49-F238E27FC236}">
                <a16:creationId xmlns:a16="http://schemas.microsoft.com/office/drawing/2014/main" id="{288DB1F8-B304-49D7-9CB2-A62813E78F8E}"/>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1" name="Rectangle 20" descr="☑">
            <a:extLst>
              <a:ext uri="{FF2B5EF4-FFF2-40B4-BE49-F238E27FC236}">
                <a16:creationId xmlns:a16="http://schemas.microsoft.com/office/drawing/2014/main" id="{0B6D08EB-82DB-441D-A196-FFD80C3A8B6F}"/>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2" name="Rectangle 21" descr="☑">
            <a:extLst>
              <a:ext uri="{FF2B5EF4-FFF2-40B4-BE49-F238E27FC236}">
                <a16:creationId xmlns:a16="http://schemas.microsoft.com/office/drawing/2014/main" id="{EF3DC02B-CA42-48BC-9051-9CB2074D8242}"/>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3" name="Rectangle 22" descr="☑">
            <a:extLst>
              <a:ext uri="{FF2B5EF4-FFF2-40B4-BE49-F238E27FC236}">
                <a16:creationId xmlns:a16="http://schemas.microsoft.com/office/drawing/2014/main" id="{BA3E92CC-66A6-44AA-9663-BEDF8545AFF0}"/>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5" name="Rectangle 21">
            <a:extLst>
              <a:ext uri="{FF2B5EF4-FFF2-40B4-BE49-F238E27FC236}">
                <a16:creationId xmlns:a16="http://schemas.microsoft.com/office/drawing/2014/main" id="{A1EBB7E7-3762-493D-8810-34E684DC38CC}"/>
              </a:ext>
            </a:extLst>
          </p:cNvPr>
          <p:cNvSpPr>
            <a:spLocks noChangeArrowheads="1"/>
          </p:cNvSpPr>
          <p:nvPr/>
        </p:nvSpPr>
        <p:spPr bwMode="auto">
          <a:xfrm>
            <a:off x="0" y="500390"/>
            <a:ext cx="2343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6" name="Rectangle 22">
            <a:extLst>
              <a:ext uri="{FF2B5EF4-FFF2-40B4-BE49-F238E27FC236}">
                <a16:creationId xmlns:a16="http://schemas.microsoft.com/office/drawing/2014/main" id="{55B77E23-CCFF-41BB-9589-562FBCE752DE}"/>
              </a:ext>
            </a:extLst>
          </p:cNvPr>
          <p:cNvSpPr>
            <a:spLocks noChangeArrowheads="1"/>
          </p:cNvSpPr>
          <p:nvPr/>
        </p:nvSpPr>
        <p:spPr bwMode="auto">
          <a:xfrm>
            <a:off x="0" y="774413"/>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7" name="Rectangle 23">
            <a:extLst>
              <a:ext uri="{FF2B5EF4-FFF2-40B4-BE49-F238E27FC236}">
                <a16:creationId xmlns:a16="http://schemas.microsoft.com/office/drawing/2014/main" id="{19D7D34A-86A9-40BB-809A-3626A5FECD80}"/>
              </a:ext>
            </a:extLst>
          </p:cNvPr>
          <p:cNvSpPr>
            <a:spLocks noChangeArrowheads="1"/>
          </p:cNvSpPr>
          <p:nvPr/>
        </p:nvSpPr>
        <p:spPr bwMode="auto">
          <a:xfrm>
            <a:off x="0" y="1217712"/>
            <a:ext cx="2343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 name="Rectangle 24">
            <a:extLst>
              <a:ext uri="{FF2B5EF4-FFF2-40B4-BE49-F238E27FC236}">
                <a16:creationId xmlns:a16="http://schemas.microsoft.com/office/drawing/2014/main" id="{2D939771-756A-4927-8375-70E5ECAB1208}"/>
              </a:ext>
            </a:extLst>
          </p:cNvPr>
          <p:cNvSpPr>
            <a:spLocks noChangeArrowheads="1"/>
          </p:cNvSpPr>
          <p:nvPr/>
        </p:nvSpPr>
        <p:spPr bwMode="auto">
          <a:xfrm>
            <a:off x="0" y="1522512"/>
            <a:ext cx="2343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Rectangle 26">
            <a:extLst>
              <a:ext uri="{FF2B5EF4-FFF2-40B4-BE49-F238E27FC236}">
                <a16:creationId xmlns:a16="http://schemas.microsoft.com/office/drawing/2014/main" id="{771E9AC7-60FB-4F50-A89A-ED23B7A3D5A1}"/>
              </a:ext>
            </a:extLst>
          </p:cNvPr>
          <p:cNvSpPr>
            <a:spLocks noChangeArrowheads="1"/>
          </p:cNvSpPr>
          <p:nvPr/>
        </p:nvSpPr>
        <p:spPr bwMode="auto">
          <a:xfrm>
            <a:off x="0" y="1885891"/>
            <a:ext cx="18473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5" name="Picture 34">
            <a:extLst>
              <a:ext uri="{FF2B5EF4-FFF2-40B4-BE49-F238E27FC236}">
                <a16:creationId xmlns:a16="http://schemas.microsoft.com/office/drawing/2014/main" id="{B67684A5-DD2E-41E5-8D48-C42BA562CFD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656509" y="1834513"/>
            <a:ext cx="2361251" cy="3272775"/>
          </a:xfrm>
          <a:prstGeom prst="rect">
            <a:avLst/>
          </a:prstGeom>
        </p:spPr>
      </p:pic>
      <p:sp>
        <p:nvSpPr>
          <p:cNvPr id="4" name="TextBox 3">
            <a:extLst>
              <a:ext uri="{FF2B5EF4-FFF2-40B4-BE49-F238E27FC236}">
                <a16:creationId xmlns:a16="http://schemas.microsoft.com/office/drawing/2014/main" id="{49C2D7D3-7C1F-433F-A528-3CD390AE235A}"/>
              </a:ext>
            </a:extLst>
          </p:cNvPr>
          <p:cNvSpPr txBox="1"/>
          <p:nvPr/>
        </p:nvSpPr>
        <p:spPr>
          <a:xfrm>
            <a:off x="234360" y="4908212"/>
            <a:ext cx="12039600" cy="1446550"/>
          </a:xfrm>
          <a:prstGeom prst="rect">
            <a:avLst/>
          </a:prstGeom>
          <a:noFill/>
        </p:spPr>
        <p:txBody>
          <a:bodyPr wrap="square" rtlCol="0">
            <a:spAutoFit/>
          </a:bodyPr>
          <a:lstStyle/>
          <a:p>
            <a:r>
              <a:rPr lang="en-US" sz="1400" b="1" dirty="0">
                <a:solidFill>
                  <a:schemeClr val="bg1"/>
                </a:solidFill>
              </a:rPr>
              <a:t>Disclaimer:  As always …. NEVER DISREGARD PROFESSIONAL MEDICAL ADVICE OR DELAY SEEKING MEDICAL ATTENTION/TREATMENT BECAUSE OF SOMETHING YOU HAVE READ ON OR ACCESSED THROUGH THIS OFFICE, WESITE, PAGE, GROUP tweet, etc. Do not start or stop taking any medications without speaking to your own Medical Provider or Mental Health Provider. Always check with your doctor if you are considering taking any supplements or herbs, as they may interact negatively with certain medications. If you have or suspect that you have a medical or mental health problem, contact your own Medical Provider or Mental Health Provider immediately.</a:t>
            </a:r>
          </a:p>
          <a:p>
            <a:endParaRPr lang="en-US" dirty="0"/>
          </a:p>
        </p:txBody>
      </p:sp>
      <p:sp>
        <p:nvSpPr>
          <p:cNvPr id="5" name="Rectangle 4">
            <a:extLst>
              <a:ext uri="{FF2B5EF4-FFF2-40B4-BE49-F238E27FC236}">
                <a16:creationId xmlns:a16="http://schemas.microsoft.com/office/drawing/2014/main" id="{5B445E7D-C425-4EC0-80C7-5202619FB974}"/>
              </a:ext>
            </a:extLst>
          </p:cNvPr>
          <p:cNvSpPr/>
          <p:nvPr/>
        </p:nvSpPr>
        <p:spPr>
          <a:xfrm>
            <a:off x="1092853" y="605135"/>
            <a:ext cx="4871848"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Holistic </a:t>
            </a:r>
            <a:r>
              <a:rPr lang="en-US" sz="5400" b="1" dirty="0">
                <a:ln w="22225">
                  <a:solidFill>
                    <a:schemeClr val="accent2"/>
                  </a:solidFill>
                  <a:prstDash val="solid"/>
                </a:ln>
                <a:solidFill>
                  <a:schemeClr val="accent2">
                    <a:lumMod val="60000"/>
                    <a:lumOff val="40000"/>
                  </a:schemeClr>
                </a:solidFill>
              </a:rPr>
              <a:t>Events</a:t>
            </a:r>
            <a:endParaRPr lang="en-US" sz="5400" b="1" cap="none" spc="0" dirty="0">
              <a:ln w="22225">
                <a:solidFill>
                  <a:schemeClr val="accent2"/>
                </a:solidFill>
                <a:prstDash val="solid"/>
              </a:ln>
              <a:solidFill>
                <a:schemeClr val="accent2">
                  <a:lumMod val="60000"/>
                  <a:lumOff val="40000"/>
                </a:schemeClr>
              </a:solidFill>
              <a:effectLst/>
            </a:endParaRPr>
          </a:p>
        </p:txBody>
      </p:sp>
      <p:sp>
        <p:nvSpPr>
          <p:cNvPr id="6" name="Footer Placeholder 5">
            <a:extLst>
              <a:ext uri="{FF2B5EF4-FFF2-40B4-BE49-F238E27FC236}">
                <a16:creationId xmlns:a16="http://schemas.microsoft.com/office/drawing/2014/main" id="{94FBAF30-2B7E-4AA6-87E4-2E98BD8BCF23}"/>
              </a:ext>
            </a:extLst>
          </p:cNvPr>
          <p:cNvSpPr>
            <a:spLocks noGrp="1"/>
          </p:cNvSpPr>
          <p:nvPr>
            <p:ph type="ftr" sz="quarter" idx="11"/>
          </p:nvPr>
        </p:nvSpPr>
        <p:spPr/>
        <p:txBody>
          <a:bodyPr/>
          <a:lstStyle/>
          <a:p>
            <a:r>
              <a:rPr lang="en-US" dirty="0"/>
              <a:t>sole rights of Awaken Your Health Naturally</a:t>
            </a:r>
          </a:p>
        </p:txBody>
      </p:sp>
    </p:spTree>
    <p:extLst>
      <p:ext uri="{BB962C8B-B14F-4D97-AF65-F5344CB8AC3E}">
        <p14:creationId xmlns:p14="http://schemas.microsoft.com/office/powerpoint/2010/main" val="2525879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5B9D8AA-6A06-43B7-B7D3-6900FB78D852}"/>
              </a:ext>
            </a:extLst>
          </p:cNvPr>
          <p:cNvSpPr>
            <a:spLocks noGrp="1"/>
          </p:cNvSpPr>
          <p:nvPr>
            <p:ph type="ftr" sz="quarter" idx="11"/>
          </p:nvPr>
        </p:nvSpPr>
        <p:spPr>
          <a:xfrm>
            <a:off x="0" y="6581582"/>
            <a:ext cx="7543800" cy="365125"/>
          </a:xfrm>
        </p:spPr>
        <p:txBody>
          <a:bodyPr/>
          <a:lstStyle/>
          <a:p>
            <a:r>
              <a:rPr lang="en-US"/>
              <a:t>sole rights of Awaken Your Health Naturally</a:t>
            </a:r>
            <a:endParaRPr lang="en-US" dirty="0"/>
          </a:p>
        </p:txBody>
      </p:sp>
      <p:sp>
        <p:nvSpPr>
          <p:cNvPr id="8" name="Rectangle 7">
            <a:extLst>
              <a:ext uri="{FF2B5EF4-FFF2-40B4-BE49-F238E27FC236}">
                <a16:creationId xmlns:a16="http://schemas.microsoft.com/office/drawing/2014/main" id="{8A891DE1-6749-40F5-AA1E-7A0AB5E362F7}"/>
              </a:ext>
            </a:extLst>
          </p:cNvPr>
          <p:cNvSpPr/>
          <p:nvPr/>
        </p:nvSpPr>
        <p:spPr>
          <a:xfrm>
            <a:off x="7233920" y="5515794"/>
            <a:ext cx="4277360" cy="978858"/>
          </a:xfrm>
          <a:prstGeom prst="rect">
            <a:avLst/>
          </a:prstGeom>
        </p:spPr>
        <p:txBody>
          <a:bodyPr wrap="square">
            <a:spAutoFit/>
          </a:bodyPr>
          <a:lstStyle/>
          <a:p>
            <a:pPr algn="ctr">
              <a:lnSpc>
                <a:spcPct val="107000"/>
              </a:lnSpc>
              <a:spcAft>
                <a:spcPts val="800"/>
              </a:spcAft>
            </a:pPr>
            <a:r>
              <a:rPr lang="en-US" sz="1400" dirty="0">
                <a:solidFill>
                  <a:srgbClr val="4472C4"/>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Elaine DeJoy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400" dirty="0">
                <a:solidFill>
                  <a:srgbClr val="E820D5"/>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www.Awakenyourhealthnaturally.com</a:t>
            </a:r>
          </a:p>
          <a:p>
            <a:pPr algn="ctr">
              <a:lnSpc>
                <a:spcPct val="107000"/>
              </a:lnSpc>
              <a:spcAft>
                <a:spcPts val="800"/>
              </a:spcAft>
            </a:pPr>
            <a:r>
              <a:rPr lang="en-US" sz="1400" dirty="0">
                <a:solidFill>
                  <a:srgbClr val="E820D5"/>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401-487-9608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516E08A3-44C5-4AF5-8C1E-25195F2B0AC6}"/>
              </a:ext>
            </a:extLst>
          </p:cNvPr>
          <p:cNvSpPr txBox="1"/>
          <p:nvPr/>
        </p:nvSpPr>
        <p:spPr>
          <a:xfrm>
            <a:off x="152400" y="688539"/>
            <a:ext cx="12020901" cy="4893647"/>
          </a:xfrm>
          <a:prstGeom prst="rect">
            <a:avLst/>
          </a:prstGeom>
          <a:noFill/>
        </p:spPr>
        <p:txBody>
          <a:bodyPr wrap="square" rtlCol="0">
            <a:spAutoFit/>
          </a:bodyPr>
          <a:lstStyle/>
          <a:p>
            <a:r>
              <a:rPr lang="en-US" sz="1200" dirty="0">
                <a:solidFill>
                  <a:schemeClr val="bg1"/>
                </a:solidFill>
              </a:rPr>
              <a:t>Skillfully weaving multi-modalities employing Reiki Energy Healing (Certified Usui Holy Fire II Master &amp; Karuna Holy Fire II Master/Teacher level), Energy Work, Chakra balancing, Meridian clearing, Meditation, Mindfulness Practitioner Certified Coach, Pet Energy and </a:t>
            </a:r>
            <a:r>
              <a:rPr lang="en-US" sz="1200" dirty="0" err="1">
                <a:solidFill>
                  <a:schemeClr val="bg1"/>
                </a:solidFill>
              </a:rPr>
              <a:t>Tru</a:t>
            </a:r>
            <a:r>
              <a:rPr lang="en-US" sz="1200" dirty="0">
                <a:solidFill>
                  <a:schemeClr val="bg1"/>
                </a:solidFill>
              </a:rPr>
              <a:t>-Hemp Distributor.</a:t>
            </a:r>
          </a:p>
          <a:p>
            <a:endParaRPr lang="en-US" sz="1200" dirty="0">
              <a:solidFill>
                <a:schemeClr val="bg1"/>
              </a:solidFill>
            </a:endParaRPr>
          </a:p>
          <a:p>
            <a:r>
              <a:rPr lang="en-US" sz="1200" dirty="0">
                <a:solidFill>
                  <a:schemeClr val="bg1"/>
                </a:solidFill>
              </a:rPr>
              <a:t>Your session will have a therapeutic effect on your mind, body and spirit by helping you open blocked energies.  Think of your body as a super human highway; it’s a system that includes major wiring running all throughout your body that connects to your major organs and your entire body is being constantly bombarded  by every day living, stress, and your environment.  </a:t>
            </a:r>
          </a:p>
          <a:p>
            <a:endParaRPr lang="en-US" sz="1200" dirty="0">
              <a:solidFill>
                <a:schemeClr val="bg1"/>
              </a:solidFill>
            </a:endParaRPr>
          </a:p>
          <a:p>
            <a:r>
              <a:rPr lang="en-US" sz="1200" dirty="0">
                <a:solidFill>
                  <a:schemeClr val="bg1"/>
                </a:solidFill>
              </a:rPr>
              <a:t>You are energy.  When you are feeling well, you are likely to be and feel happy, healthy, fulfilled, have high energy, and in most instances, avoid illness.  When you are not feeling well, you know you have low energy, are sluggish, feeling stuck, get sick and feel more stress.  Often the body acts like a magnet, attracting more of what you feel or focus on. Discomfort is meant to get your attention before dis-ease.  Releasing toxins and toxic buildup within your body will bring relief to your organs as well as your mind and increase a sense of inner well being thereby feeling more connected to ‘yourself’.</a:t>
            </a:r>
          </a:p>
          <a:p>
            <a:endParaRPr lang="en-US" sz="1200" dirty="0">
              <a:solidFill>
                <a:schemeClr val="bg1"/>
              </a:solidFill>
            </a:endParaRPr>
          </a:p>
          <a:p>
            <a:r>
              <a:rPr lang="en-US" sz="1200" dirty="0">
                <a:solidFill>
                  <a:schemeClr val="bg1"/>
                </a:solidFill>
              </a:rPr>
              <a:t>If you suffer from PSTD or addictions, if you are constantly in pain or feel out of sorts, I would ask you, how many things have you tried? Have you ever tried something like this?  These modalities treat you in your entirety which includes your body, emotions, mind and spirit thereby generating beneficial effects that include relaxation, peace, security and well being.  All these modalities are natural and safe methods of self empowerment with no side affects (except feeling better), nor will they interfere with any medications. These modalities have been effective in helping virtually every known illness and malady and always creates a positive affect.  </a:t>
            </a:r>
          </a:p>
          <a:p>
            <a:endParaRPr lang="en-US" sz="1200" dirty="0">
              <a:solidFill>
                <a:schemeClr val="bg1"/>
              </a:solidFill>
            </a:endParaRPr>
          </a:p>
          <a:p>
            <a:pPr algn="ctr"/>
            <a:r>
              <a:rPr lang="en-US" sz="1200" i="1" dirty="0">
                <a:solidFill>
                  <a:srgbClr val="C00000"/>
                </a:solidFill>
              </a:rPr>
              <a:t>Just for today, do not anger </a:t>
            </a:r>
            <a:br>
              <a:rPr lang="en-US" sz="1200" i="1" dirty="0">
                <a:solidFill>
                  <a:srgbClr val="C00000"/>
                </a:solidFill>
              </a:rPr>
            </a:br>
            <a:r>
              <a:rPr lang="en-US" sz="1200" i="1" dirty="0">
                <a:solidFill>
                  <a:srgbClr val="C00000"/>
                </a:solidFill>
              </a:rPr>
              <a:t>Do not worry and be filled with gratitude </a:t>
            </a:r>
            <a:br>
              <a:rPr lang="en-US" sz="1200" i="1" dirty="0">
                <a:solidFill>
                  <a:srgbClr val="C00000"/>
                </a:solidFill>
              </a:rPr>
            </a:br>
            <a:r>
              <a:rPr lang="en-US" sz="1200" i="1" dirty="0">
                <a:solidFill>
                  <a:srgbClr val="C00000"/>
                </a:solidFill>
              </a:rPr>
              <a:t>Devote yourself to your work. Be kind to people. </a:t>
            </a:r>
            <a:br>
              <a:rPr lang="en-US" sz="1200" i="1" dirty="0">
                <a:solidFill>
                  <a:srgbClr val="C00000"/>
                </a:solidFill>
              </a:rPr>
            </a:br>
            <a:r>
              <a:rPr lang="en-US" sz="1200" i="1" dirty="0">
                <a:solidFill>
                  <a:srgbClr val="C00000"/>
                </a:solidFill>
              </a:rPr>
              <a:t>Every morning and evening join your hands in prayer. </a:t>
            </a:r>
            <a:br>
              <a:rPr lang="en-US" sz="1200" i="1" dirty="0">
                <a:solidFill>
                  <a:srgbClr val="C00000"/>
                </a:solidFill>
              </a:rPr>
            </a:br>
            <a:r>
              <a:rPr lang="en-US" sz="1200" i="1" dirty="0">
                <a:solidFill>
                  <a:srgbClr val="C00000"/>
                </a:solidFill>
              </a:rPr>
              <a:t>Pray these words to your heart </a:t>
            </a:r>
            <a:br>
              <a:rPr lang="en-US" sz="1200" i="1" dirty="0">
                <a:solidFill>
                  <a:srgbClr val="C00000"/>
                </a:solidFill>
              </a:rPr>
            </a:br>
            <a:r>
              <a:rPr lang="en-US" sz="1200" i="1" dirty="0">
                <a:solidFill>
                  <a:srgbClr val="C00000"/>
                </a:solidFill>
              </a:rPr>
              <a:t>and speak these words with your mouth </a:t>
            </a:r>
            <a:endParaRPr lang="en-US" sz="1200" dirty="0">
              <a:solidFill>
                <a:srgbClr val="C00000"/>
              </a:solidFill>
            </a:endParaRPr>
          </a:p>
          <a:p>
            <a:pPr algn="ctr"/>
            <a:r>
              <a:rPr lang="en-US" sz="1200" i="1" dirty="0">
                <a:solidFill>
                  <a:srgbClr val="C00000"/>
                </a:solidFill>
              </a:rPr>
              <a:t>Usui Reiki Treatment for the improvement of body and mind </a:t>
            </a:r>
            <a:br>
              <a:rPr lang="en-US" sz="1200" i="1" dirty="0">
                <a:solidFill>
                  <a:srgbClr val="C00000"/>
                </a:solidFill>
              </a:rPr>
            </a:br>
            <a:r>
              <a:rPr lang="en-US" sz="1200" i="1" dirty="0">
                <a:solidFill>
                  <a:srgbClr val="C00000"/>
                </a:solidFill>
              </a:rPr>
              <a:t>The founder, Usui </a:t>
            </a:r>
            <a:r>
              <a:rPr lang="en-US" sz="1200" i="1" dirty="0" err="1">
                <a:solidFill>
                  <a:srgbClr val="C00000"/>
                </a:solidFill>
              </a:rPr>
              <a:t>Mikao</a:t>
            </a:r>
            <a:endParaRPr lang="en-US" sz="1200" dirty="0">
              <a:solidFill>
                <a:srgbClr val="C00000"/>
              </a:solidFill>
            </a:endParaRPr>
          </a:p>
        </p:txBody>
      </p:sp>
      <p:pic>
        <p:nvPicPr>
          <p:cNvPr id="11" name="Picture 10" descr="A picture containing text&#10;&#10;Description automatically generated">
            <a:extLst>
              <a:ext uri="{FF2B5EF4-FFF2-40B4-BE49-F238E27FC236}">
                <a16:creationId xmlns:a16="http://schemas.microsoft.com/office/drawing/2014/main" id="{F0EF9D91-B416-4EEB-9BDE-CCB726D1D5C7}"/>
              </a:ext>
            </a:extLst>
          </p:cNvPr>
          <p:cNvPicPr>
            <a:picLocks noChangeAspect="1"/>
          </p:cNvPicPr>
          <p:nvPr/>
        </p:nvPicPr>
        <p:blipFill>
          <a:blip r:embed="rId2"/>
          <a:stretch>
            <a:fillRect/>
          </a:stretch>
        </p:blipFill>
        <p:spPr>
          <a:xfrm>
            <a:off x="458821" y="4094480"/>
            <a:ext cx="1877979" cy="1615441"/>
          </a:xfrm>
          <a:prstGeom prst="rect">
            <a:avLst/>
          </a:prstGeom>
        </p:spPr>
      </p:pic>
      <p:sp>
        <p:nvSpPr>
          <p:cNvPr id="3" name="TextBox 2">
            <a:extLst>
              <a:ext uri="{FF2B5EF4-FFF2-40B4-BE49-F238E27FC236}">
                <a16:creationId xmlns:a16="http://schemas.microsoft.com/office/drawing/2014/main" id="{16167587-AC85-4FCF-9FC8-42AA02AF69F5}"/>
              </a:ext>
            </a:extLst>
          </p:cNvPr>
          <p:cNvSpPr txBox="1"/>
          <p:nvPr/>
        </p:nvSpPr>
        <p:spPr>
          <a:xfrm>
            <a:off x="2943225" y="104775"/>
            <a:ext cx="5591175" cy="646331"/>
          </a:xfrm>
          <a:prstGeom prst="rect">
            <a:avLst/>
          </a:prstGeom>
          <a:noFill/>
        </p:spPr>
        <p:txBody>
          <a:bodyPr wrap="square" rtlCol="0">
            <a:spAutoFit/>
          </a:bodyPr>
          <a:lstStyle/>
          <a:p>
            <a:pPr algn="ctr"/>
            <a:r>
              <a:rPr lang="en-US" sz="3600"/>
              <a:t>About</a:t>
            </a:r>
            <a:endParaRPr lang="en-US" sz="3600" dirty="0"/>
          </a:p>
        </p:txBody>
      </p:sp>
      <p:pic>
        <p:nvPicPr>
          <p:cNvPr id="4" name="Picture 3">
            <a:extLst>
              <a:ext uri="{FF2B5EF4-FFF2-40B4-BE49-F238E27FC236}">
                <a16:creationId xmlns:a16="http://schemas.microsoft.com/office/drawing/2014/main" id="{56A106BA-59DA-4259-9B8D-D0FF08933356}"/>
              </a:ext>
            </a:extLst>
          </p:cNvPr>
          <p:cNvPicPr>
            <a:picLocks noChangeAspect="1"/>
          </p:cNvPicPr>
          <p:nvPr/>
        </p:nvPicPr>
        <p:blipFill>
          <a:blip r:embed="rId3"/>
          <a:stretch>
            <a:fillRect/>
          </a:stretch>
        </p:blipFill>
        <p:spPr>
          <a:xfrm>
            <a:off x="416735" y="5917151"/>
            <a:ext cx="1962150" cy="457200"/>
          </a:xfrm>
          <a:prstGeom prst="rect">
            <a:avLst/>
          </a:prstGeom>
        </p:spPr>
      </p:pic>
      <p:pic>
        <p:nvPicPr>
          <p:cNvPr id="14" name="Picture 13" descr="A picture containing bird, monitor, screen, sitting&#10;&#10;Description automatically generated">
            <a:extLst>
              <a:ext uri="{FF2B5EF4-FFF2-40B4-BE49-F238E27FC236}">
                <a16:creationId xmlns:a16="http://schemas.microsoft.com/office/drawing/2014/main" id="{3B5674E6-83F2-4171-A2D0-F8216E07EEBD}"/>
              </a:ext>
            </a:extLst>
          </p:cNvPr>
          <p:cNvPicPr>
            <a:picLocks noChangeAspect="1"/>
          </p:cNvPicPr>
          <p:nvPr/>
        </p:nvPicPr>
        <p:blipFill>
          <a:blip r:embed="rId4"/>
          <a:stretch>
            <a:fillRect/>
          </a:stretch>
        </p:blipFill>
        <p:spPr>
          <a:xfrm>
            <a:off x="8701081" y="3795570"/>
            <a:ext cx="2434279" cy="1720224"/>
          </a:xfrm>
          <a:prstGeom prst="rect">
            <a:avLst/>
          </a:prstGeom>
        </p:spPr>
      </p:pic>
    </p:spTree>
    <p:extLst>
      <p:ext uri="{BB962C8B-B14F-4D97-AF65-F5344CB8AC3E}">
        <p14:creationId xmlns:p14="http://schemas.microsoft.com/office/powerpoint/2010/main" val="504166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212F8F-D812-4A16-BE82-F3500DE32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2D962512-438D-4B01-87C6-563C9925B903}"/>
              </a:ext>
            </a:extLst>
          </p:cNvPr>
          <p:cNvSpPr>
            <a:spLocks noGrp="1"/>
          </p:cNvSpPr>
          <p:nvPr>
            <p:ph type="ftr" sz="quarter" idx="11"/>
          </p:nvPr>
        </p:nvSpPr>
        <p:spPr>
          <a:xfrm>
            <a:off x="684212" y="6290187"/>
            <a:ext cx="7543800" cy="365125"/>
          </a:xfrm>
        </p:spPr>
        <p:txBody>
          <a:bodyPr>
            <a:normAutofit/>
          </a:bodyPr>
          <a:lstStyle/>
          <a:p>
            <a:pPr>
              <a:spcAft>
                <a:spcPts val="600"/>
              </a:spcAft>
            </a:pPr>
            <a:r>
              <a:rPr lang="en-US"/>
              <a:t>sole rights of Awaken Your Health Naturally</a:t>
            </a:r>
          </a:p>
        </p:txBody>
      </p:sp>
      <p:sp>
        <p:nvSpPr>
          <p:cNvPr id="11" name="Snip Diagonal Corner Rectangle 24">
            <a:extLst>
              <a:ext uri="{FF2B5EF4-FFF2-40B4-BE49-F238E27FC236}">
                <a16:creationId xmlns:a16="http://schemas.microsoft.com/office/drawing/2014/main" id="{D2CF1D1B-04ED-443D-A9FE-68BF8859B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10;&#10;Description automatically generated">
            <a:extLst>
              <a:ext uri="{FF2B5EF4-FFF2-40B4-BE49-F238E27FC236}">
                <a16:creationId xmlns:a16="http://schemas.microsoft.com/office/drawing/2014/main" id="{EA5FA09E-9930-460C-B2AE-EDB3B1CD99A0}"/>
              </a:ext>
            </a:extLst>
          </p:cNvPr>
          <p:cNvPicPr>
            <a:picLocks noChangeAspect="1"/>
          </p:cNvPicPr>
          <p:nvPr/>
        </p:nvPicPr>
        <p:blipFill>
          <a:blip r:embed="rId2"/>
          <a:stretch>
            <a:fillRect/>
          </a:stretch>
        </p:blipFill>
        <p:spPr>
          <a:xfrm>
            <a:off x="3528100" y="786117"/>
            <a:ext cx="513580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p:spPr>
      </p:pic>
    </p:spTree>
    <p:extLst>
      <p:ext uri="{BB962C8B-B14F-4D97-AF65-F5344CB8AC3E}">
        <p14:creationId xmlns:p14="http://schemas.microsoft.com/office/powerpoint/2010/main" val="2334571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F8250A-B5BC-48E8-9E34-320C6AB61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1B72ECBC-6A9E-403A-AA97-C1B8CC442FDE}"/>
              </a:ext>
            </a:extLst>
          </p:cNvPr>
          <p:cNvSpPr>
            <a:spLocks noGrp="1"/>
          </p:cNvSpPr>
          <p:nvPr>
            <p:ph type="ftr" sz="quarter" idx="11"/>
          </p:nvPr>
        </p:nvSpPr>
        <p:spPr>
          <a:xfrm>
            <a:off x="684212" y="6290187"/>
            <a:ext cx="7543800" cy="365125"/>
          </a:xfrm>
        </p:spPr>
        <p:txBody>
          <a:bodyPr>
            <a:normAutofit/>
          </a:bodyPr>
          <a:lstStyle/>
          <a:p>
            <a:pPr>
              <a:spcAft>
                <a:spcPts val="600"/>
              </a:spcAft>
            </a:pPr>
            <a:r>
              <a:rPr lang="en-US"/>
              <a:t>sole rights of Awaken Your Health Naturally</a:t>
            </a:r>
          </a:p>
        </p:txBody>
      </p:sp>
      <p:sp>
        <p:nvSpPr>
          <p:cNvPr id="11" name="Snip Diagonal Corner Rectangle 24">
            <a:extLst>
              <a:ext uri="{FF2B5EF4-FFF2-40B4-BE49-F238E27FC236}">
                <a16:creationId xmlns:a16="http://schemas.microsoft.com/office/drawing/2014/main" id="{A2829537-8D6E-4F27-8454-8F19BEA8C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bird, monitor, screen, sitting&#10;&#10;Description automatically generated">
            <a:extLst>
              <a:ext uri="{FF2B5EF4-FFF2-40B4-BE49-F238E27FC236}">
                <a16:creationId xmlns:a16="http://schemas.microsoft.com/office/drawing/2014/main" id="{55118429-8677-4392-B374-E017A2AD5981}"/>
              </a:ext>
            </a:extLst>
          </p:cNvPr>
          <p:cNvPicPr>
            <a:picLocks noChangeAspect="1"/>
          </p:cNvPicPr>
          <p:nvPr/>
        </p:nvPicPr>
        <p:blipFill rotWithShape="1">
          <a:blip r:embed="rId2"/>
          <a:srcRect t="16863" r="2" b="17097"/>
          <a:stretch/>
        </p:blipFill>
        <p:spPr>
          <a:xfrm>
            <a:off x="792480" y="786117"/>
            <a:ext cx="1060704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p:spPr>
      </p:pic>
    </p:spTree>
    <p:extLst>
      <p:ext uri="{BB962C8B-B14F-4D97-AF65-F5344CB8AC3E}">
        <p14:creationId xmlns:p14="http://schemas.microsoft.com/office/powerpoint/2010/main" val="3821813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D7C639-7A23-4624-900A-CAC4B8EC767B}"/>
              </a:ext>
            </a:extLst>
          </p:cNvPr>
          <p:cNvSpPr>
            <a:spLocks noGrp="1"/>
          </p:cNvSpPr>
          <p:nvPr>
            <p:ph type="ftr" sz="quarter" idx="11"/>
          </p:nvPr>
        </p:nvSpPr>
        <p:spPr/>
        <p:txBody>
          <a:bodyPr/>
          <a:lstStyle/>
          <a:p>
            <a:r>
              <a:rPr lang="en-US"/>
              <a:t>sole rights of Awaken Your Health Naturally</a:t>
            </a:r>
            <a:endParaRPr lang="en-US" dirty="0"/>
          </a:p>
        </p:txBody>
      </p:sp>
      <p:graphicFrame>
        <p:nvGraphicFramePr>
          <p:cNvPr id="3" name="Object 2">
            <a:extLst>
              <a:ext uri="{FF2B5EF4-FFF2-40B4-BE49-F238E27FC236}">
                <a16:creationId xmlns:a16="http://schemas.microsoft.com/office/drawing/2014/main" id="{3E7EDDC8-993F-45E5-9D63-B71A9FC6D284}"/>
              </a:ext>
            </a:extLst>
          </p:cNvPr>
          <p:cNvGraphicFramePr>
            <a:graphicFrameLocks noChangeAspect="1"/>
          </p:cNvGraphicFramePr>
          <p:nvPr>
            <p:extLst>
              <p:ext uri="{D42A27DB-BD31-4B8C-83A1-F6EECF244321}">
                <p14:modId xmlns:p14="http://schemas.microsoft.com/office/powerpoint/2010/main" val="2778419819"/>
              </p:ext>
            </p:extLst>
          </p:nvPr>
        </p:nvGraphicFramePr>
        <p:xfrm>
          <a:off x="1323975" y="247650"/>
          <a:ext cx="8810625" cy="5889625"/>
        </p:xfrm>
        <a:graphic>
          <a:graphicData uri="http://schemas.openxmlformats.org/presentationml/2006/ole">
            <mc:AlternateContent xmlns:mc="http://schemas.openxmlformats.org/markup-compatibility/2006">
              <mc:Choice xmlns:v="urn:schemas-microsoft-com:vml" Requires="v">
                <p:oleObj name="Document" r:id="rId2" imgW="7771413" imgH="10075839" progId="Word.Document.12">
                  <p:embed/>
                </p:oleObj>
              </mc:Choice>
              <mc:Fallback>
                <p:oleObj name="Document" r:id="rId2" imgW="7771413" imgH="10075839" progId="Word.Document.12">
                  <p:embed/>
                  <p:pic>
                    <p:nvPicPr>
                      <p:cNvPr id="0" name=""/>
                      <p:cNvPicPr/>
                      <p:nvPr/>
                    </p:nvPicPr>
                    <p:blipFill>
                      <a:blip r:embed="rId3"/>
                      <a:stretch>
                        <a:fillRect/>
                      </a:stretch>
                    </p:blipFill>
                    <p:spPr>
                      <a:xfrm>
                        <a:off x="1323975" y="247650"/>
                        <a:ext cx="8810625" cy="5889625"/>
                      </a:xfrm>
                      <a:prstGeom prst="rect">
                        <a:avLst/>
                      </a:prstGeom>
                    </p:spPr>
                  </p:pic>
                </p:oleObj>
              </mc:Fallback>
            </mc:AlternateContent>
          </a:graphicData>
        </a:graphic>
      </p:graphicFrame>
    </p:spTree>
    <p:extLst>
      <p:ext uri="{BB962C8B-B14F-4D97-AF65-F5344CB8AC3E}">
        <p14:creationId xmlns:p14="http://schemas.microsoft.com/office/powerpoint/2010/main" val="1761143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358414-4C84-4C2B-B376-D558D7EE7509}"/>
              </a:ext>
            </a:extLst>
          </p:cNvPr>
          <p:cNvSpPr>
            <a:spLocks noGrp="1"/>
          </p:cNvSpPr>
          <p:nvPr>
            <p:ph type="ftr" sz="quarter" idx="11"/>
          </p:nvPr>
        </p:nvSpPr>
        <p:spPr/>
        <p:txBody>
          <a:bodyPr/>
          <a:lstStyle/>
          <a:p>
            <a:r>
              <a:rPr lang="en-US"/>
              <a:t>sole rights of Awaken Your Health Naturally</a:t>
            </a:r>
            <a:endParaRPr lang="en-US" dirty="0"/>
          </a:p>
        </p:txBody>
      </p:sp>
      <p:graphicFrame>
        <p:nvGraphicFramePr>
          <p:cNvPr id="3" name="Object 2">
            <a:extLst>
              <a:ext uri="{FF2B5EF4-FFF2-40B4-BE49-F238E27FC236}">
                <a16:creationId xmlns:a16="http://schemas.microsoft.com/office/drawing/2014/main" id="{89C5F41D-B438-4F3D-AFB7-0371D8CEF238}"/>
              </a:ext>
            </a:extLst>
          </p:cNvPr>
          <p:cNvGraphicFramePr>
            <a:graphicFrameLocks noChangeAspect="1"/>
          </p:cNvGraphicFramePr>
          <p:nvPr>
            <p:extLst>
              <p:ext uri="{D42A27DB-BD31-4B8C-83A1-F6EECF244321}">
                <p14:modId xmlns:p14="http://schemas.microsoft.com/office/powerpoint/2010/main" val="812738669"/>
              </p:ext>
            </p:extLst>
          </p:nvPr>
        </p:nvGraphicFramePr>
        <p:xfrm>
          <a:off x="1819275" y="719138"/>
          <a:ext cx="9086850" cy="5418137"/>
        </p:xfrm>
        <a:graphic>
          <a:graphicData uri="http://schemas.openxmlformats.org/presentationml/2006/ole">
            <mc:AlternateContent xmlns:mc="http://schemas.openxmlformats.org/markup-compatibility/2006">
              <mc:Choice xmlns:v="urn:schemas-microsoft-com:vml" Requires="v">
                <p:oleObj name="Document" r:id="rId2" imgW="8074495" imgH="11220100" progId="Word.Document.12">
                  <p:embed/>
                </p:oleObj>
              </mc:Choice>
              <mc:Fallback>
                <p:oleObj name="Document" r:id="rId2" imgW="8074495" imgH="11220100" progId="Word.Document.12">
                  <p:embed/>
                  <p:pic>
                    <p:nvPicPr>
                      <p:cNvPr id="0" name=""/>
                      <p:cNvPicPr/>
                      <p:nvPr/>
                    </p:nvPicPr>
                    <p:blipFill>
                      <a:blip r:embed="rId3"/>
                      <a:stretch>
                        <a:fillRect/>
                      </a:stretch>
                    </p:blipFill>
                    <p:spPr>
                      <a:xfrm>
                        <a:off x="1819275" y="719138"/>
                        <a:ext cx="9086850" cy="5418137"/>
                      </a:xfrm>
                      <a:prstGeom prst="rect">
                        <a:avLst/>
                      </a:prstGeom>
                    </p:spPr>
                  </p:pic>
                </p:oleObj>
              </mc:Fallback>
            </mc:AlternateContent>
          </a:graphicData>
        </a:graphic>
      </p:graphicFrame>
    </p:spTree>
    <p:extLst>
      <p:ext uri="{BB962C8B-B14F-4D97-AF65-F5344CB8AC3E}">
        <p14:creationId xmlns:p14="http://schemas.microsoft.com/office/powerpoint/2010/main" val="2359590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945876-D239-4892-BAB9-C455CD540D00}"/>
              </a:ext>
            </a:extLst>
          </p:cNvPr>
          <p:cNvSpPr>
            <a:spLocks noGrp="1"/>
          </p:cNvSpPr>
          <p:nvPr>
            <p:ph type="ftr" sz="quarter" idx="11"/>
          </p:nvPr>
        </p:nvSpPr>
        <p:spPr/>
        <p:txBody>
          <a:bodyPr/>
          <a:lstStyle/>
          <a:p>
            <a:r>
              <a:rPr lang="en-US"/>
              <a:t>sole rights of Awaken Your Health Naturally</a:t>
            </a:r>
            <a:endParaRPr lang="en-US" dirty="0"/>
          </a:p>
        </p:txBody>
      </p:sp>
      <p:graphicFrame>
        <p:nvGraphicFramePr>
          <p:cNvPr id="5" name="Object 4">
            <a:extLst>
              <a:ext uri="{FF2B5EF4-FFF2-40B4-BE49-F238E27FC236}">
                <a16:creationId xmlns:a16="http://schemas.microsoft.com/office/drawing/2014/main" id="{3D95DB5B-7E49-46AF-9E4F-DF64BBEE8C4F}"/>
              </a:ext>
            </a:extLst>
          </p:cNvPr>
          <p:cNvGraphicFramePr>
            <a:graphicFrameLocks noChangeAspect="1"/>
          </p:cNvGraphicFramePr>
          <p:nvPr>
            <p:extLst>
              <p:ext uri="{D42A27DB-BD31-4B8C-83A1-F6EECF244321}">
                <p14:modId xmlns:p14="http://schemas.microsoft.com/office/powerpoint/2010/main" val="2396404089"/>
              </p:ext>
            </p:extLst>
          </p:nvPr>
        </p:nvGraphicFramePr>
        <p:xfrm>
          <a:off x="589280" y="528320"/>
          <a:ext cx="10261600" cy="5643880"/>
        </p:xfrm>
        <a:graphic>
          <a:graphicData uri="http://schemas.openxmlformats.org/presentationml/2006/ole">
            <mc:AlternateContent xmlns:mc="http://schemas.openxmlformats.org/markup-compatibility/2006">
              <mc:Choice xmlns:v="urn:schemas-microsoft-com:vml" Requires="v">
                <p:oleObj name="Acrobat Document" r:id="rId2" imgW="5346587" imgH="3778135" progId="Acrobat.Document.DC">
                  <p:embed/>
                </p:oleObj>
              </mc:Choice>
              <mc:Fallback>
                <p:oleObj name="Acrobat Document" r:id="rId2" imgW="5346587" imgH="3778135" progId="Acrobat.Document.DC">
                  <p:embed/>
                  <p:pic>
                    <p:nvPicPr>
                      <p:cNvPr id="0" name=""/>
                      <p:cNvPicPr/>
                      <p:nvPr/>
                    </p:nvPicPr>
                    <p:blipFill>
                      <a:blip r:embed="rId3"/>
                      <a:stretch>
                        <a:fillRect/>
                      </a:stretch>
                    </p:blipFill>
                    <p:spPr>
                      <a:xfrm>
                        <a:off x="589280" y="528320"/>
                        <a:ext cx="10261600" cy="5643880"/>
                      </a:xfrm>
                      <a:prstGeom prst="rect">
                        <a:avLst/>
                      </a:prstGeom>
                    </p:spPr>
                  </p:pic>
                </p:oleObj>
              </mc:Fallback>
            </mc:AlternateContent>
          </a:graphicData>
        </a:graphic>
      </p:graphicFrame>
    </p:spTree>
    <p:extLst>
      <p:ext uri="{BB962C8B-B14F-4D97-AF65-F5344CB8AC3E}">
        <p14:creationId xmlns:p14="http://schemas.microsoft.com/office/powerpoint/2010/main" val="719932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290FE681-1E05-478A-89DC-5F7AB37C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565B4-C4AA-422C-B872-10E182AE9530}"/>
              </a:ext>
            </a:extLst>
          </p:cNvPr>
          <p:cNvSpPr>
            <a:spLocks noGrp="1"/>
          </p:cNvSpPr>
          <p:nvPr>
            <p:ph type="title"/>
          </p:nvPr>
        </p:nvSpPr>
        <p:spPr>
          <a:xfrm>
            <a:off x="684212" y="685799"/>
            <a:ext cx="3747111" cy="4892040"/>
          </a:xfrm>
        </p:spPr>
        <p:txBody>
          <a:bodyPr>
            <a:normAutofit/>
          </a:bodyPr>
          <a:lstStyle/>
          <a:p>
            <a:pPr algn="r">
              <a:lnSpc>
                <a:spcPct val="90000"/>
              </a:lnSpc>
            </a:pPr>
            <a:r>
              <a:rPr lang="en-US" b="1" dirty="0"/>
              <a:t>HOLISTIC Alternatives</a:t>
            </a:r>
            <a:br>
              <a:rPr lang="en-US" b="1" dirty="0"/>
            </a:br>
            <a:br>
              <a:rPr lang="en-US" b="1" dirty="0"/>
            </a:br>
            <a:r>
              <a:rPr lang="en-US" b="1" dirty="0"/>
              <a:t>Integrative</a:t>
            </a:r>
            <a:br>
              <a:rPr lang="en-US" b="1" dirty="0"/>
            </a:br>
            <a:r>
              <a:rPr lang="en-US" b="1" dirty="0"/>
              <a:t>Advocacy</a:t>
            </a:r>
            <a:br>
              <a:rPr lang="en-US" b="1" dirty="0"/>
            </a:br>
            <a:br>
              <a:rPr lang="en-US" b="1" dirty="0"/>
            </a:br>
            <a:r>
              <a:rPr lang="en-US" b="1" dirty="0"/>
              <a:t> Wellness  </a:t>
            </a:r>
            <a:br>
              <a:rPr lang="en-US" b="1" dirty="0"/>
            </a:br>
            <a:r>
              <a:rPr lang="en-US" b="1" dirty="0"/>
              <a:t>  Events</a:t>
            </a:r>
            <a:br>
              <a:rPr lang="en-US" dirty="0"/>
            </a:br>
            <a:endParaRPr lang="en-US" dirty="0"/>
          </a:p>
        </p:txBody>
      </p:sp>
      <p:cxnSp>
        <p:nvCxnSpPr>
          <p:cNvPr id="43" name="Straight Connector 42">
            <a:extLst>
              <a:ext uri="{FF2B5EF4-FFF2-40B4-BE49-F238E27FC236}">
                <a16:creationId xmlns:a16="http://schemas.microsoft.com/office/drawing/2014/main" id="{2E2F21DC-5F0E-42CF-B89C-C1E25E175C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E11B2B7D-C981-4436-86F2-E96668BD5824}"/>
              </a:ext>
            </a:extLst>
          </p:cNvPr>
          <p:cNvSpPr>
            <a:spLocks noGrp="1"/>
          </p:cNvSpPr>
          <p:nvPr>
            <p:ph idx="1"/>
          </p:nvPr>
        </p:nvSpPr>
        <p:spPr>
          <a:xfrm>
            <a:off x="4979962" y="685799"/>
            <a:ext cx="6288260" cy="4892040"/>
          </a:xfrm>
        </p:spPr>
        <p:txBody>
          <a:bodyPr>
            <a:normAutofit/>
          </a:bodyPr>
          <a:lstStyle/>
          <a:p>
            <a:r>
              <a:rPr lang="en-US" b="1" dirty="0">
                <a:solidFill>
                  <a:schemeClr val="tx1"/>
                </a:solidFill>
              </a:rPr>
              <a:t>PTSD, Cancer,  opioids and other afflictions  threaten all of us globally, Doctors, Care Givers and Big Pharma are realizing that there must be other, more effective ways to confront these epidemics and illnesses.  </a:t>
            </a:r>
          </a:p>
          <a:p>
            <a:r>
              <a:rPr lang="en-US" b="1" dirty="0">
                <a:solidFill>
                  <a:schemeClr val="tx1"/>
                </a:solidFill>
              </a:rPr>
              <a:t>With the rise of resistance to antibiotics, an ever-increasing environmental overload of stress and anxiety, people need alternatives. </a:t>
            </a:r>
          </a:p>
          <a:p>
            <a:r>
              <a:rPr lang="en-US" b="1" dirty="0">
                <a:solidFill>
                  <a:schemeClr val="tx1"/>
                </a:solidFill>
              </a:rPr>
              <a:t>This is where using Holistic Alternatives, finding an Integrative Wellness Advocate, or promoting Holistic Wellness Events can help to educate our communities.</a:t>
            </a:r>
          </a:p>
          <a:p>
            <a:endParaRPr lang="en-US" dirty="0">
              <a:solidFill>
                <a:schemeClr val="tx1"/>
              </a:solidFill>
            </a:endParaRPr>
          </a:p>
        </p:txBody>
      </p:sp>
      <p:sp>
        <p:nvSpPr>
          <p:cNvPr id="4" name="Footer Placeholder 3">
            <a:extLst>
              <a:ext uri="{FF2B5EF4-FFF2-40B4-BE49-F238E27FC236}">
                <a16:creationId xmlns:a16="http://schemas.microsoft.com/office/drawing/2014/main" id="{445AE160-F826-4EDC-A256-6C295FDCF6D9}"/>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1593948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6ADD95-3C93-4772-9F23-DC1C304A7B5C}"/>
              </a:ext>
            </a:extLst>
          </p:cNvPr>
          <p:cNvSpPr>
            <a:spLocks noGrp="1"/>
          </p:cNvSpPr>
          <p:nvPr>
            <p:ph type="ftr" sz="quarter" idx="11"/>
          </p:nvPr>
        </p:nvSpPr>
        <p:spPr/>
        <p:txBody>
          <a:bodyPr/>
          <a:lstStyle/>
          <a:p>
            <a:r>
              <a:rPr lang="en-US"/>
              <a:t>sole rights of Awaken Your Health Naturally</a:t>
            </a:r>
            <a:endParaRPr lang="en-US" dirty="0"/>
          </a:p>
        </p:txBody>
      </p:sp>
      <p:graphicFrame>
        <p:nvGraphicFramePr>
          <p:cNvPr id="4" name="Object 3">
            <a:extLst>
              <a:ext uri="{FF2B5EF4-FFF2-40B4-BE49-F238E27FC236}">
                <a16:creationId xmlns:a16="http://schemas.microsoft.com/office/drawing/2014/main" id="{244EF226-CA0F-4B25-A1BE-5F442635306D}"/>
              </a:ext>
            </a:extLst>
          </p:cNvPr>
          <p:cNvGraphicFramePr>
            <a:graphicFrameLocks noChangeAspect="1"/>
          </p:cNvGraphicFramePr>
          <p:nvPr>
            <p:extLst>
              <p:ext uri="{D42A27DB-BD31-4B8C-83A1-F6EECF244321}">
                <p14:modId xmlns:p14="http://schemas.microsoft.com/office/powerpoint/2010/main" val="3003927920"/>
              </p:ext>
            </p:extLst>
          </p:nvPr>
        </p:nvGraphicFramePr>
        <p:xfrm>
          <a:off x="523240" y="792480"/>
          <a:ext cx="11145520" cy="5039995"/>
        </p:xfrm>
        <a:graphic>
          <a:graphicData uri="http://schemas.openxmlformats.org/presentationml/2006/ole">
            <mc:AlternateContent xmlns:mc="http://schemas.openxmlformats.org/markup-compatibility/2006">
              <mc:Choice xmlns:v="urn:schemas-microsoft-com:vml" Requires="v">
                <p:oleObj name="Document" r:id="rId2" imgW="9778325" imgH="7370784" progId="Word.Document.12">
                  <p:embed/>
                </p:oleObj>
              </mc:Choice>
              <mc:Fallback>
                <p:oleObj name="Document" r:id="rId2" imgW="9778325" imgH="7370784" progId="Word.Document.12">
                  <p:embed/>
                  <p:pic>
                    <p:nvPicPr>
                      <p:cNvPr id="0" name=""/>
                      <p:cNvPicPr/>
                      <p:nvPr/>
                    </p:nvPicPr>
                    <p:blipFill>
                      <a:blip r:embed="rId3"/>
                      <a:stretch>
                        <a:fillRect/>
                      </a:stretch>
                    </p:blipFill>
                    <p:spPr>
                      <a:xfrm>
                        <a:off x="523240" y="792480"/>
                        <a:ext cx="11145520" cy="5039995"/>
                      </a:xfrm>
                      <a:prstGeom prst="rect">
                        <a:avLst/>
                      </a:prstGeom>
                    </p:spPr>
                  </p:pic>
                </p:oleObj>
              </mc:Fallback>
            </mc:AlternateContent>
          </a:graphicData>
        </a:graphic>
      </p:graphicFrame>
    </p:spTree>
    <p:extLst>
      <p:ext uri="{BB962C8B-B14F-4D97-AF65-F5344CB8AC3E}">
        <p14:creationId xmlns:p14="http://schemas.microsoft.com/office/powerpoint/2010/main" val="1101492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DA9AB8-0902-49D6-A809-F2F5E7DDF4D3}"/>
              </a:ext>
            </a:extLst>
          </p:cNvPr>
          <p:cNvSpPr>
            <a:spLocks noGrp="1"/>
          </p:cNvSpPr>
          <p:nvPr>
            <p:ph type="ftr" sz="quarter" idx="11"/>
          </p:nvPr>
        </p:nvSpPr>
        <p:spPr/>
        <p:txBody>
          <a:bodyPr/>
          <a:lstStyle/>
          <a:p>
            <a:r>
              <a:rPr lang="en-US"/>
              <a:t>sole rights of Awaken Your Health Naturally</a:t>
            </a:r>
            <a:endParaRPr lang="en-US" dirty="0"/>
          </a:p>
        </p:txBody>
      </p:sp>
      <p:graphicFrame>
        <p:nvGraphicFramePr>
          <p:cNvPr id="3" name="Object 2">
            <a:extLst>
              <a:ext uri="{FF2B5EF4-FFF2-40B4-BE49-F238E27FC236}">
                <a16:creationId xmlns:a16="http://schemas.microsoft.com/office/drawing/2014/main" id="{907AEB31-CEDF-4B9D-B2C2-2F451907C834}"/>
              </a:ext>
            </a:extLst>
          </p:cNvPr>
          <p:cNvGraphicFramePr>
            <a:graphicFrameLocks noChangeAspect="1"/>
          </p:cNvGraphicFramePr>
          <p:nvPr>
            <p:extLst>
              <p:ext uri="{D42A27DB-BD31-4B8C-83A1-F6EECF244321}">
                <p14:modId xmlns:p14="http://schemas.microsoft.com/office/powerpoint/2010/main" val="204837004"/>
              </p:ext>
            </p:extLst>
          </p:nvPr>
        </p:nvGraphicFramePr>
        <p:xfrm>
          <a:off x="866775" y="719138"/>
          <a:ext cx="10334625" cy="5418137"/>
        </p:xfrm>
        <a:graphic>
          <a:graphicData uri="http://schemas.openxmlformats.org/presentationml/2006/ole">
            <mc:AlternateContent xmlns:mc="http://schemas.openxmlformats.org/markup-compatibility/2006">
              <mc:Choice xmlns:v="urn:schemas-microsoft-com:vml" Requires="v">
                <p:oleObj name="Document" r:id="rId2" imgW="10075839" imgH="7057264" progId="Word.Document.12">
                  <p:embed/>
                </p:oleObj>
              </mc:Choice>
              <mc:Fallback>
                <p:oleObj name="Document" r:id="rId2" imgW="10075839" imgH="7057264" progId="Word.Document.12">
                  <p:embed/>
                  <p:pic>
                    <p:nvPicPr>
                      <p:cNvPr id="0" name=""/>
                      <p:cNvPicPr/>
                      <p:nvPr/>
                    </p:nvPicPr>
                    <p:blipFill>
                      <a:blip r:embed="rId3"/>
                      <a:stretch>
                        <a:fillRect/>
                      </a:stretch>
                    </p:blipFill>
                    <p:spPr>
                      <a:xfrm>
                        <a:off x="866775" y="719138"/>
                        <a:ext cx="10334625" cy="5418137"/>
                      </a:xfrm>
                      <a:prstGeom prst="rect">
                        <a:avLst/>
                      </a:prstGeom>
                    </p:spPr>
                  </p:pic>
                </p:oleObj>
              </mc:Fallback>
            </mc:AlternateContent>
          </a:graphicData>
        </a:graphic>
      </p:graphicFrame>
    </p:spTree>
    <p:extLst>
      <p:ext uri="{BB962C8B-B14F-4D97-AF65-F5344CB8AC3E}">
        <p14:creationId xmlns:p14="http://schemas.microsoft.com/office/powerpoint/2010/main" val="39470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FCF42DE-E952-47DE-89F5-25DCCC39040B}"/>
              </a:ext>
            </a:extLst>
          </p:cNvPr>
          <p:cNvSpPr>
            <a:spLocks noGrp="1"/>
          </p:cNvSpPr>
          <p:nvPr>
            <p:ph type="ftr" sz="quarter" idx="11"/>
          </p:nvPr>
        </p:nvSpPr>
        <p:spPr/>
        <p:txBody>
          <a:bodyPr/>
          <a:lstStyle/>
          <a:p>
            <a:r>
              <a:rPr lang="en-US"/>
              <a:t>sole rights of Awaken Your Health Naturally</a:t>
            </a:r>
            <a:endParaRPr lang="en-US" dirty="0"/>
          </a:p>
        </p:txBody>
      </p:sp>
      <p:graphicFrame>
        <p:nvGraphicFramePr>
          <p:cNvPr id="3" name="Object 2">
            <a:extLst>
              <a:ext uri="{FF2B5EF4-FFF2-40B4-BE49-F238E27FC236}">
                <a16:creationId xmlns:a16="http://schemas.microsoft.com/office/drawing/2014/main" id="{2C126296-7227-47A1-968A-A2CB3EDB9769}"/>
              </a:ext>
            </a:extLst>
          </p:cNvPr>
          <p:cNvGraphicFramePr>
            <a:graphicFrameLocks noChangeAspect="1"/>
          </p:cNvGraphicFramePr>
          <p:nvPr>
            <p:extLst>
              <p:ext uri="{D42A27DB-BD31-4B8C-83A1-F6EECF244321}">
                <p14:modId xmlns:p14="http://schemas.microsoft.com/office/powerpoint/2010/main" val="2800388932"/>
              </p:ext>
            </p:extLst>
          </p:nvPr>
        </p:nvGraphicFramePr>
        <p:xfrm>
          <a:off x="1209675" y="485776"/>
          <a:ext cx="9925050" cy="5076824"/>
        </p:xfrm>
        <a:graphic>
          <a:graphicData uri="http://schemas.openxmlformats.org/presentationml/2006/ole">
            <mc:AlternateContent xmlns:mc="http://schemas.openxmlformats.org/markup-compatibility/2006">
              <mc:Choice xmlns:v="urn:schemas-microsoft-com:vml" Requires="v">
                <p:oleObj name="Document" r:id="rId2" imgW="10075839" imgH="7057264" progId="Word.Document.12">
                  <p:embed/>
                </p:oleObj>
              </mc:Choice>
              <mc:Fallback>
                <p:oleObj name="Document" r:id="rId2" imgW="10075839" imgH="7057264" progId="Word.Document.12">
                  <p:embed/>
                  <p:pic>
                    <p:nvPicPr>
                      <p:cNvPr id="0" name=""/>
                      <p:cNvPicPr/>
                      <p:nvPr/>
                    </p:nvPicPr>
                    <p:blipFill>
                      <a:blip r:embed="rId3"/>
                      <a:stretch>
                        <a:fillRect/>
                      </a:stretch>
                    </p:blipFill>
                    <p:spPr>
                      <a:xfrm>
                        <a:off x="1209675" y="485776"/>
                        <a:ext cx="9925050" cy="5076824"/>
                      </a:xfrm>
                      <a:prstGeom prst="rect">
                        <a:avLst/>
                      </a:prstGeom>
                    </p:spPr>
                  </p:pic>
                </p:oleObj>
              </mc:Fallback>
            </mc:AlternateContent>
          </a:graphicData>
        </a:graphic>
      </p:graphicFrame>
    </p:spTree>
    <p:extLst>
      <p:ext uri="{BB962C8B-B14F-4D97-AF65-F5344CB8AC3E}">
        <p14:creationId xmlns:p14="http://schemas.microsoft.com/office/powerpoint/2010/main" val="2142758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32F3379-AB1D-491A-B968-BF10A8DFBFE4}"/>
              </a:ext>
            </a:extLst>
          </p:cNvPr>
          <p:cNvSpPr>
            <a:spLocks noGrp="1"/>
          </p:cNvSpPr>
          <p:nvPr>
            <p:ph type="ftr" sz="quarter" idx="11"/>
          </p:nvPr>
        </p:nvSpPr>
        <p:spPr/>
        <p:txBody>
          <a:bodyPr/>
          <a:lstStyle/>
          <a:p>
            <a:r>
              <a:rPr lang="en-US"/>
              <a:t>sole rights of Awaken Your Health Naturally</a:t>
            </a:r>
            <a:endParaRPr lang="en-US" dirty="0"/>
          </a:p>
        </p:txBody>
      </p:sp>
      <p:pic>
        <p:nvPicPr>
          <p:cNvPr id="4" name="Picture 3">
            <a:extLst>
              <a:ext uri="{FF2B5EF4-FFF2-40B4-BE49-F238E27FC236}">
                <a16:creationId xmlns:a16="http://schemas.microsoft.com/office/drawing/2014/main" id="{BB8F944D-BBE9-4650-BA90-5EA8E667CAF3}"/>
              </a:ext>
            </a:extLst>
          </p:cNvPr>
          <p:cNvPicPr>
            <a:picLocks noChangeAspect="1"/>
          </p:cNvPicPr>
          <p:nvPr/>
        </p:nvPicPr>
        <p:blipFill>
          <a:blip r:embed="rId2"/>
          <a:stretch>
            <a:fillRect/>
          </a:stretch>
        </p:blipFill>
        <p:spPr>
          <a:xfrm>
            <a:off x="3381375" y="2124075"/>
            <a:ext cx="5314950" cy="2305050"/>
          </a:xfrm>
          <a:prstGeom prst="rect">
            <a:avLst/>
          </a:prstGeom>
        </p:spPr>
      </p:pic>
    </p:spTree>
    <p:extLst>
      <p:ext uri="{BB962C8B-B14F-4D97-AF65-F5344CB8AC3E}">
        <p14:creationId xmlns:p14="http://schemas.microsoft.com/office/powerpoint/2010/main" val="3161631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F311EC-51AD-4D67-A3D0-9FD9641540EF}"/>
              </a:ext>
            </a:extLst>
          </p:cNvPr>
          <p:cNvSpPr/>
          <p:nvPr/>
        </p:nvSpPr>
        <p:spPr>
          <a:xfrm>
            <a:off x="4902835" y="1060348"/>
            <a:ext cx="6096000" cy="1200329"/>
          </a:xfrm>
          <a:prstGeom prst="rect">
            <a:avLst/>
          </a:prstGeom>
        </p:spPr>
        <p:txBody>
          <a:bodyPr>
            <a:spAutoFit/>
          </a:bodyPr>
          <a:lstStyle/>
          <a:p>
            <a:pPr fontAlgn="base">
              <a:spcAft>
                <a:spcPts val="1940"/>
              </a:spcAft>
            </a:pPr>
            <a:r>
              <a:rPr lang="en-US" dirty="0">
                <a:solidFill>
                  <a:srgbClr val="474747"/>
                </a:solidFill>
                <a:latin typeface="Arial" panose="020B0604020202020204" pitchFamily="34" charset="0"/>
                <a:ea typeface="Times New Roman" panose="02020603050405020304" pitchFamily="18" charset="0"/>
              </a:rPr>
              <a:t>Merriam-Webster’s Dictionary defines Integrative as serving to integrate or favoring integration. To integrate means to form, coordinate, or blend into a functioning or unified whole.</a:t>
            </a:r>
            <a:endParaRPr lang="en-US" dirty="0">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14B9144B-6547-43CC-821F-9B48C4E07B41}"/>
              </a:ext>
            </a:extLst>
          </p:cNvPr>
          <p:cNvSpPr txBox="1"/>
          <p:nvPr/>
        </p:nvSpPr>
        <p:spPr>
          <a:xfrm>
            <a:off x="-787081" y="298522"/>
            <a:ext cx="9489440" cy="523220"/>
          </a:xfrm>
          <a:prstGeom prst="rect">
            <a:avLst/>
          </a:prstGeom>
          <a:noFill/>
        </p:spPr>
        <p:txBody>
          <a:bodyPr wrap="square" rtlCol="0">
            <a:spAutoFit/>
          </a:bodyPr>
          <a:lstStyle/>
          <a:p>
            <a:pPr algn="ctr"/>
            <a:r>
              <a:rPr lang="en-US" sz="2800" b="1" dirty="0"/>
              <a:t>What does Integrative mean anyway ????</a:t>
            </a:r>
          </a:p>
        </p:txBody>
      </p:sp>
      <p:sp>
        <p:nvSpPr>
          <p:cNvPr id="4" name="TextBox 3">
            <a:extLst>
              <a:ext uri="{FF2B5EF4-FFF2-40B4-BE49-F238E27FC236}">
                <a16:creationId xmlns:a16="http://schemas.microsoft.com/office/drawing/2014/main" id="{85CC3553-A795-4C6B-8AB8-22A6FA5BE224}"/>
              </a:ext>
            </a:extLst>
          </p:cNvPr>
          <p:cNvSpPr txBox="1"/>
          <p:nvPr/>
        </p:nvSpPr>
        <p:spPr>
          <a:xfrm>
            <a:off x="763270" y="4348929"/>
            <a:ext cx="7030720" cy="2367315"/>
          </a:xfrm>
          <a:prstGeom prst="rect">
            <a:avLst/>
          </a:prstGeom>
          <a:noFill/>
        </p:spPr>
        <p:txBody>
          <a:bodyPr wrap="square" rtlCol="0">
            <a:spAutoFit/>
          </a:bodyPr>
          <a:lstStyle/>
          <a:p>
            <a:pPr fontAlgn="base">
              <a:spcAft>
                <a:spcPts val="1940"/>
              </a:spcAft>
            </a:pPr>
            <a:r>
              <a:rPr lang="en-US" dirty="0">
                <a:solidFill>
                  <a:srgbClr val="474747"/>
                </a:solidFill>
                <a:latin typeface="Arial" panose="020B0604020202020204" pitchFamily="34" charset="0"/>
                <a:ea typeface="Times New Roman" panose="02020603050405020304" pitchFamily="18" charset="0"/>
              </a:rPr>
              <a:t>Integrative health and wellness is a balanced approach to your mental, emotional, physical and spiritual body systems; it treats    all of ‘you’ naturally, or along side of traditional treatments.</a:t>
            </a:r>
            <a:endParaRPr lang="en-US" dirty="0">
              <a:latin typeface="Times New Roman" panose="02020603050405020304" pitchFamily="18" charset="0"/>
              <a:ea typeface="Times New Roman" panose="02020603050405020304" pitchFamily="18" charset="0"/>
            </a:endParaRPr>
          </a:p>
          <a:p>
            <a:pPr fontAlgn="base">
              <a:spcAft>
                <a:spcPts val="1940"/>
              </a:spcAft>
            </a:pPr>
            <a:r>
              <a:rPr lang="en-US" dirty="0">
                <a:solidFill>
                  <a:srgbClr val="474747"/>
                </a:solidFill>
                <a:latin typeface="Arial" panose="020B0604020202020204" pitchFamily="34" charset="0"/>
                <a:ea typeface="Times New Roman" panose="02020603050405020304" pitchFamily="18" charset="0"/>
              </a:rPr>
              <a:t>Utilizing Holistic Modalities promote lifestyle changes that can help you live a longer, happier life. It does not interfere with medications or any other treatments.</a:t>
            </a:r>
            <a:r>
              <a:rPr lang="en-US" dirty="0">
                <a:latin typeface="Arial" panose="020B0604020202020204" pitchFamily="34" charset="0"/>
                <a:ea typeface="Times New Roman" panose="02020603050405020304" pitchFamily="18" charset="0"/>
              </a:rPr>
              <a:t>                                                                            									</a:t>
            </a:r>
            <a:r>
              <a:rPr lang="en-US" sz="2400" dirty="0">
                <a:latin typeface="Arial Nova Cond" panose="020B0604020202020204" pitchFamily="34" charset="0"/>
                <a:ea typeface="Times New Roman" panose="02020603050405020304" pitchFamily="18" charset="0"/>
              </a:rPr>
              <a:t>Interested?</a:t>
            </a:r>
          </a:p>
        </p:txBody>
      </p:sp>
      <p:pic>
        <p:nvPicPr>
          <p:cNvPr id="6" name="Picture 5" descr="A drawing of a face&#10;&#10;Description automatically generated">
            <a:extLst>
              <a:ext uri="{FF2B5EF4-FFF2-40B4-BE49-F238E27FC236}">
                <a16:creationId xmlns:a16="http://schemas.microsoft.com/office/drawing/2014/main" id="{DC9D4394-C31E-4F95-BDFF-AFC03D70A3C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609850" y="2260677"/>
            <a:ext cx="6092509" cy="1996997"/>
          </a:xfrm>
          <a:prstGeom prst="rect">
            <a:avLst/>
          </a:prstGeom>
          <a:solidFill>
            <a:schemeClr val="tx2">
              <a:lumMod val="40000"/>
              <a:lumOff val="60000"/>
            </a:schemeClr>
          </a:solidFill>
          <a:ln w="15875">
            <a:solidFill>
              <a:srgbClr val="FF0000"/>
            </a:solidFill>
          </a:ln>
        </p:spPr>
      </p:pic>
      <p:sp>
        <p:nvSpPr>
          <p:cNvPr id="5" name="Footer Placeholder 4">
            <a:extLst>
              <a:ext uri="{FF2B5EF4-FFF2-40B4-BE49-F238E27FC236}">
                <a16:creationId xmlns:a16="http://schemas.microsoft.com/office/drawing/2014/main" id="{DAC32698-29EF-408F-AC2E-BBF46CA7329B}"/>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2461311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EFC3BF2D-25C6-4594-8B55-8F1185219B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B1859-9364-4ADE-BFAF-BCF68449327D}"/>
              </a:ext>
            </a:extLst>
          </p:cNvPr>
          <p:cNvSpPr>
            <a:spLocks noGrp="1"/>
          </p:cNvSpPr>
          <p:nvPr>
            <p:ph type="title"/>
          </p:nvPr>
        </p:nvSpPr>
        <p:spPr>
          <a:xfrm>
            <a:off x="4552378" y="4487332"/>
            <a:ext cx="5556822" cy="1507067"/>
          </a:xfrm>
        </p:spPr>
        <p:txBody>
          <a:bodyPr>
            <a:normAutofit/>
          </a:bodyPr>
          <a:lstStyle/>
          <a:p>
            <a:r>
              <a:rPr lang="en-US" dirty="0"/>
              <a:t>        </a:t>
            </a:r>
            <a:r>
              <a:rPr lang="en-US" b="1" dirty="0"/>
              <a:t>ENERGY WORK</a:t>
            </a:r>
            <a:br>
              <a:rPr lang="en-US" dirty="0"/>
            </a:br>
            <a:endParaRPr lang="en-US" dirty="0"/>
          </a:p>
        </p:txBody>
      </p:sp>
      <p:sp>
        <p:nvSpPr>
          <p:cNvPr id="142" name="Rectangle 141">
            <a:extLst>
              <a:ext uri="{FF2B5EF4-FFF2-40B4-BE49-F238E27FC236}">
                <a16:creationId xmlns:a16="http://schemas.microsoft.com/office/drawing/2014/main" id="{F7A12C12-F8D4-4AC9-84E1-E4F85BFAB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4070923" cy="6858000"/>
          </a:xfrm>
          <a:prstGeom prst="rect">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3" name="Picture 2" descr="healing hands">
            <a:extLst>
              <a:ext uri="{FF2B5EF4-FFF2-40B4-BE49-F238E27FC236}">
                <a16:creationId xmlns:a16="http://schemas.microsoft.com/office/drawing/2014/main" id="{7A7B2209-DBC1-4125-8DA5-849C2B8E2A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20" r="13141"/>
          <a:stretch/>
        </p:blipFill>
        <p:spPr bwMode="auto">
          <a:xfrm>
            <a:off x="986209" y="489453"/>
            <a:ext cx="2089413" cy="27956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10;&#10;Description automatically generated">
            <a:extLst>
              <a:ext uri="{FF2B5EF4-FFF2-40B4-BE49-F238E27FC236}">
                <a16:creationId xmlns:a16="http://schemas.microsoft.com/office/drawing/2014/main" id="{806F9223-9CD1-45F2-845D-D1A894F819A9}"/>
              </a:ext>
            </a:extLst>
          </p:cNvPr>
          <p:cNvPicPr>
            <a:picLocks noChangeAspect="1"/>
          </p:cNvPicPr>
          <p:nvPr/>
        </p:nvPicPr>
        <p:blipFill>
          <a:blip r:embed="rId3"/>
          <a:stretch>
            <a:fillRect/>
          </a:stretch>
        </p:blipFill>
        <p:spPr>
          <a:xfrm>
            <a:off x="540101" y="3433574"/>
            <a:ext cx="2885333" cy="2784347"/>
          </a:xfrm>
          <a:prstGeom prst="rect">
            <a:avLst/>
          </a:prstGeom>
        </p:spPr>
      </p:pic>
      <p:sp>
        <p:nvSpPr>
          <p:cNvPr id="2055" name="Content Placeholder 2054">
            <a:extLst>
              <a:ext uri="{FF2B5EF4-FFF2-40B4-BE49-F238E27FC236}">
                <a16:creationId xmlns:a16="http://schemas.microsoft.com/office/drawing/2014/main" id="{2F482B92-20FD-4935-9E7C-05E753C8B5C1}"/>
              </a:ext>
            </a:extLst>
          </p:cNvPr>
          <p:cNvSpPr>
            <a:spLocks noGrp="1"/>
          </p:cNvSpPr>
          <p:nvPr>
            <p:ph idx="1"/>
          </p:nvPr>
        </p:nvSpPr>
        <p:spPr>
          <a:xfrm>
            <a:off x="4552378" y="685800"/>
            <a:ext cx="6952234" cy="3615267"/>
          </a:xfrm>
        </p:spPr>
        <p:txBody>
          <a:bodyPr>
            <a:normAutofit lnSpcReduction="10000"/>
          </a:bodyPr>
          <a:lstStyle/>
          <a:p>
            <a:pPr>
              <a:lnSpc>
                <a:spcPct val="90000"/>
              </a:lnSpc>
            </a:pPr>
            <a:r>
              <a:rPr lang="en-US" sz="1700" b="1" dirty="0"/>
              <a:t>Whether you are asleep, awake, eating, bathing, working or engaging in an activity, you need energy. Energy fuels your body’s internal functions, repairs, builds and maintains cells and body tissues, and fuels the external activities that enable you to interact with the physical world.</a:t>
            </a:r>
          </a:p>
          <a:p>
            <a:pPr>
              <a:lnSpc>
                <a:spcPct val="90000"/>
              </a:lnSpc>
            </a:pPr>
            <a:r>
              <a:rPr lang="en-US" sz="1700" b="1" dirty="0"/>
              <a:t>The energy within your body can become stagnant from physical, emotional, or environmental circumstances.  Blocked energy within your body can cause dis-ease which then can lead to illness.</a:t>
            </a:r>
          </a:p>
          <a:p>
            <a:pPr>
              <a:lnSpc>
                <a:spcPct val="90000"/>
              </a:lnSpc>
            </a:pPr>
            <a:r>
              <a:rPr lang="en-US" sz="1700" b="1" dirty="0"/>
              <a:t>Energy work is used to restore, realign and help balance your body’s energy centers and will alleviate stress, ailments, and dis-ease. </a:t>
            </a:r>
          </a:p>
          <a:p>
            <a:pPr>
              <a:lnSpc>
                <a:spcPct val="90000"/>
              </a:lnSpc>
            </a:pPr>
            <a:r>
              <a:rPr lang="en-US" sz="1700" b="1" dirty="0"/>
              <a:t>There are a variety of holistic ways to help rebalance your body.</a:t>
            </a:r>
          </a:p>
        </p:txBody>
      </p:sp>
      <p:grpSp>
        <p:nvGrpSpPr>
          <p:cNvPr id="144" name="Group 143">
            <a:extLst>
              <a:ext uri="{FF2B5EF4-FFF2-40B4-BE49-F238E27FC236}">
                <a16:creationId xmlns:a16="http://schemas.microsoft.com/office/drawing/2014/main" id="{8FD8AD14-0613-481A-BA78-CCA8DD1F3B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45" name="Straight Connector 144">
              <a:extLst>
                <a:ext uri="{FF2B5EF4-FFF2-40B4-BE49-F238E27FC236}">
                  <a16:creationId xmlns:a16="http://schemas.microsoft.com/office/drawing/2014/main" id="{F36D0C6A-5417-49B9-A556-98633131BE8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a:extLst>
                <a:ext uri="{FF2B5EF4-FFF2-40B4-BE49-F238E27FC236}">
                  <a16:creationId xmlns:a16="http://schemas.microsoft.com/office/drawing/2014/main" id="{08727C4A-D172-4E5A-9D28-9C04CC8298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7" name="Straight Connector 146">
              <a:extLst>
                <a:ext uri="{FF2B5EF4-FFF2-40B4-BE49-F238E27FC236}">
                  <a16:creationId xmlns:a16="http://schemas.microsoft.com/office/drawing/2014/main" id="{23D19D09-0DC1-4FC2-B1AD-011ED901011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E9016FDD-D596-484A-87E8-CC1E7BAD84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9" name="Straight Connector 148">
              <a:extLst>
                <a:ext uri="{FF2B5EF4-FFF2-40B4-BE49-F238E27FC236}">
                  <a16:creationId xmlns:a16="http://schemas.microsoft.com/office/drawing/2014/main" id="{8D7E80C5-88F9-44F8-A8D1-0F2F223A76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 name="Footer Placeholder 2">
            <a:extLst>
              <a:ext uri="{FF2B5EF4-FFF2-40B4-BE49-F238E27FC236}">
                <a16:creationId xmlns:a16="http://schemas.microsoft.com/office/drawing/2014/main" id="{1B539920-EC33-4EFF-A1B3-A10121E1FF3E}"/>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990542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56" name="Group 94">
            <a:extLst>
              <a:ext uri="{FF2B5EF4-FFF2-40B4-BE49-F238E27FC236}">
                <a16:creationId xmlns:a16="http://schemas.microsoft.com/office/drawing/2014/main" id="{9D90646A-3E91-4348-80BF-9E37EA59EE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6" name="Straight Connector 95">
              <a:extLst>
                <a:ext uri="{FF2B5EF4-FFF2-40B4-BE49-F238E27FC236}">
                  <a16:creationId xmlns:a16="http://schemas.microsoft.com/office/drawing/2014/main" id="{1195342B-FB4C-4C18-BA6A-6112A32D2D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0F8EF1C2-BF97-4134-957C-80372B5F39A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BAA97DE5-C666-4369-966D-58CBE5523A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14E8B107-0B98-4A8D-A8BC-A3BF3B02D19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0C5A7D6B-04EE-4D39-83C0-48248654F4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57" name="Rectangle 101">
            <a:extLst>
              <a:ext uri="{FF2B5EF4-FFF2-40B4-BE49-F238E27FC236}">
                <a16:creationId xmlns:a16="http://schemas.microsoft.com/office/drawing/2014/main" id="{108DE2CE-9293-4FE4-8F06-2CDBDB4EA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288F6B-0F39-4026-9CAA-DAD549603734}"/>
              </a:ext>
            </a:extLst>
          </p:cNvPr>
          <p:cNvSpPr>
            <a:spLocks noGrp="1"/>
          </p:cNvSpPr>
          <p:nvPr>
            <p:ph type="title"/>
          </p:nvPr>
        </p:nvSpPr>
        <p:spPr>
          <a:xfrm>
            <a:off x="684212" y="4487332"/>
            <a:ext cx="4620880" cy="1507067"/>
          </a:xfrm>
        </p:spPr>
        <p:txBody>
          <a:bodyPr vert="horz" lIns="91440" tIns="45720" rIns="91440" bIns="45720" rtlCol="0" anchor="ctr">
            <a:normAutofit/>
          </a:bodyPr>
          <a:lstStyle/>
          <a:p>
            <a:r>
              <a:rPr lang="en-US" sz="3600" dirty="0"/>
              <a:t>What Alternative's?</a:t>
            </a:r>
          </a:p>
        </p:txBody>
      </p:sp>
      <p:sp>
        <p:nvSpPr>
          <p:cNvPr id="4" name="Text Placeholder 3">
            <a:extLst>
              <a:ext uri="{FF2B5EF4-FFF2-40B4-BE49-F238E27FC236}">
                <a16:creationId xmlns:a16="http://schemas.microsoft.com/office/drawing/2014/main" id="{1222B438-C9F2-4438-9FE4-C1D9A55EE739}"/>
              </a:ext>
            </a:extLst>
          </p:cNvPr>
          <p:cNvSpPr>
            <a:spLocks noGrp="1"/>
          </p:cNvSpPr>
          <p:nvPr>
            <p:ph type="body" sz="half" idx="2"/>
          </p:nvPr>
        </p:nvSpPr>
        <p:spPr>
          <a:xfrm>
            <a:off x="684212" y="685800"/>
            <a:ext cx="4620880" cy="3801532"/>
          </a:xfrm>
        </p:spPr>
        <p:txBody>
          <a:bodyPr vert="horz" lIns="91440" tIns="45720" rIns="91440" bIns="45720" rtlCol="0" anchor="ctr">
            <a:normAutofit fontScale="92500" lnSpcReduction="10000"/>
          </a:bodyPr>
          <a:lstStyle/>
          <a:p>
            <a:pPr>
              <a:lnSpc>
                <a:spcPct val="90000"/>
              </a:lnSpc>
              <a:buFont typeface="Wingdings 3" panose="05040102010807070707" pitchFamily="18" charset="2"/>
              <a:buChar char=""/>
            </a:pPr>
            <a:endParaRPr lang="en-US" sz="1200" dirty="0"/>
          </a:p>
          <a:p>
            <a:pPr>
              <a:lnSpc>
                <a:spcPct val="90000"/>
              </a:lnSpc>
              <a:buFont typeface="Wingdings 3" panose="05040102010807070707" pitchFamily="18" charset="2"/>
              <a:buChar char=""/>
            </a:pPr>
            <a:r>
              <a:rPr lang="en-US" sz="1700" b="1" dirty="0"/>
              <a:t>Reiki/Energy Work</a:t>
            </a:r>
          </a:p>
          <a:p>
            <a:pPr>
              <a:lnSpc>
                <a:spcPct val="90000"/>
              </a:lnSpc>
              <a:buFont typeface="Wingdings 3" panose="05040102010807070707" pitchFamily="18" charset="2"/>
              <a:buChar char=""/>
            </a:pPr>
            <a:r>
              <a:rPr lang="en-US" sz="1700" b="1" dirty="0"/>
              <a:t>Mindfulness Coaching</a:t>
            </a:r>
          </a:p>
          <a:p>
            <a:pPr>
              <a:lnSpc>
                <a:spcPct val="90000"/>
              </a:lnSpc>
              <a:buFont typeface="Wingdings 3" panose="05040102010807070707" pitchFamily="18" charset="2"/>
              <a:buChar char=""/>
            </a:pPr>
            <a:r>
              <a:rPr lang="en-US" sz="1700" b="1" dirty="0"/>
              <a:t>Chakra Balancing</a:t>
            </a:r>
          </a:p>
          <a:p>
            <a:pPr>
              <a:lnSpc>
                <a:spcPct val="90000"/>
              </a:lnSpc>
              <a:buFont typeface="Wingdings 3" panose="05040102010807070707" pitchFamily="18" charset="2"/>
              <a:buChar char=""/>
            </a:pPr>
            <a:r>
              <a:rPr lang="en-US" sz="1700" b="1" dirty="0"/>
              <a:t>Meridian Clearing</a:t>
            </a:r>
          </a:p>
          <a:p>
            <a:pPr>
              <a:lnSpc>
                <a:spcPct val="90000"/>
              </a:lnSpc>
            </a:pPr>
            <a:endParaRPr lang="en-US" sz="1700" b="1" dirty="0"/>
          </a:p>
          <a:p>
            <a:pPr>
              <a:lnSpc>
                <a:spcPct val="90000"/>
              </a:lnSpc>
              <a:buFont typeface="Wingdings 3" panose="05040102010807070707" pitchFamily="18" charset="2"/>
              <a:buChar char=""/>
            </a:pPr>
            <a:endParaRPr lang="en-US" sz="1200" b="1" dirty="0"/>
          </a:p>
          <a:p>
            <a:pPr>
              <a:lnSpc>
                <a:spcPct val="90000"/>
              </a:lnSpc>
            </a:pPr>
            <a:r>
              <a:rPr lang="en-US" sz="1500" b="1" dirty="0"/>
              <a:t>Ask about OTHER Alternatives:</a:t>
            </a:r>
          </a:p>
          <a:p>
            <a:pPr>
              <a:lnSpc>
                <a:spcPct val="90000"/>
              </a:lnSpc>
              <a:buFont typeface="Wingdings 3" panose="05040102010807070707" pitchFamily="18" charset="2"/>
              <a:buChar char=""/>
            </a:pPr>
            <a:r>
              <a:rPr lang="en-US" sz="1500" b="1" dirty="0"/>
              <a:t>                   Acupuncture</a:t>
            </a:r>
          </a:p>
          <a:p>
            <a:pPr>
              <a:lnSpc>
                <a:spcPct val="90000"/>
              </a:lnSpc>
              <a:buFont typeface="Wingdings 3" panose="05040102010807070707" pitchFamily="18" charset="2"/>
              <a:buChar char=""/>
            </a:pPr>
            <a:r>
              <a:rPr lang="en-US" sz="1500" b="1" dirty="0"/>
              <a:t>                   Reflexology</a:t>
            </a:r>
          </a:p>
          <a:p>
            <a:pPr>
              <a:lnSpc>
                <a:spcPct val="90000"/>
              </a:lnSpc>
              <a:buFont typeface="Wingdings 3" panose="05040102010807070707" pitchFamily="18" charset="2"/>
              <a:buChar char=""/>
            </a:pPr>
            <a:r>
              <a:rPr lang="en-US" sz="1500" b="1" dirty="0"/>
              <a:t>                   Craniosacral Therapy</a:t>
            </a:r>
          </a:p>
          <a:p>
            <a:pPr>
              <a:lnSpc>
                <a:spcPct val="90000"/>
              </a:lnSpc>
              <a:buFont typeface="Wingdings 3" panose="05040102010807070707" pitchFamily="18" charset="2"/>
              <a:buChar char=""/>
            </a:pPr>
            <a:r>
              <a:rPr lang="en-US" sz="1500" b="1" dirty="0"/>
              <a:t>                   Equine Therapy</a:t>
            </a:r>
          </a:p>
          <a:p>
            <a:pPr>
              <a:lnSpc>
                <a:spcPct val="90000"/>
              </a:lnSpc>
              <a:buFont typeface="Wingdings 3" panose="05040102010807070707" pitchFamily="18" charset="2"/>
              <a:buChar char=""/>
            </a:pPr>
            <a:endParaRPr lang="en-US" sz="1500" b="1" dirty="0"/>
          </a:p>
          <a:p>
            <a:pPr>
              <a:lnSpc>
                <a:spcPct val="90000"/>
              </a:lnSpc>
              <a:buFont typeface="Wingdings 3" panose="05040102010807070707" pitchFamily="18" charset="2"/>
              <a:buChar char=""/>
            </a:pPr>
            <a:endParaRPr lang="en-US" sz="1200" dirty="0"/>
          </a:p>
          <a:p>
            <a:pPr>
              <a:lnSpc>
                <a:spcPct val="90000"/>
              </a:lnSpc>
              <a:buFont typeface="Wingdings 3" panose="05040102010807070707" pitchFamily="18" charset="2"/>
              <a:buChar char=""/>
            </a:pPr>
            <a:endParaRPr lang="en-US" sz="1200" dirty="0"/>
          </a:p>
        </p:txBody>
      </p:sp>
      <p:sp>
        <p:nvSpPr>
          <p:cNvPr id="158" name="Rectangle 103">
            <a:extLst>
              <a:ext uri="{FF2B5EF4-FFF2-40B4-BE49-F238E27FC236}">
                <a16:creationId xmlns:a16="http://schemas.microsoft.com/office/drawing/2014/main" id="{987694E4-31A5-413A-89C6-2A88CF9AF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400" y="321732"/>
            <a:ext cx="3634789" cy="2500207"/>
          </a:xfrm>
          <a:prstGeom prst="rect">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ACEE106B-512B-45A4-B123-C2CD893BB57F}"/>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5883481" y="485986"/>
            <a:ext cx="3178627" cy="2169413"/>
          </a:xfrm>
          <a:prstGeom prst="rect">
            <a:avLst/>
          </a:prstGeom>
        </p:spPr>
      </p:pic>
      <p:sp>
        <p:nvSpPr>
          <p:cNvPr id="159" name="Rectangle 105">
            <a:extLst>
              <a:ext uri="{FF2B5EF4-FFF2-40B4-BE49-F238E27FC236}">
                <a16:creationId xmlns:a16="http://schemas.microsoft.com/office/drawing/2014/main" id="{DFA53481-E989-468D-AE17-5004CA9FE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50030" y="321732"/>
            <a:ext cx="2401187" cy="2500207"/>
          </a:xfrm>
          <a:prstGeom prst="rect">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22A74B0-E732-48AD-A6F3-DE327819B88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rot="10800000" flipV="1">
            <a:off x="9603635" y="524847"/>
            <a:ext cx="2093976" cy="2093976"/>
          </a:xfrm>
          <a:prstGeom prst="rect">
            <a:avLst/>
          </a:prstGeom>
        </p:spPr>
      </p:pic>
      <p:sp>
        <p:nvSpPr>
          <p:cNvPr id="160" name="Rectangle 107">
            <a:extLst>
              <a:ext uri="{FF2B5EF4-FFF2-40B4-BE49-F238E27FC236}">
                <a16:creationId xmlns:a16="http://schemas.microsoft.com/office/drawing/2014/main" id="{B15D7DC5-3178-46B7-A3AE-60DE19AB7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400" y="2986193"/>
            <a:ext cx="2401187" cy="2500207"/>
          </a:xfrm>
          <a:prstGeom prst="rect">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logo&#10;&#10;Description automatically generated">
            <a:extLst>
              <a:ext uri="{FF2B5EF4-FFF2-40B4-BE49-F238E27FC236}">
                <a16:creationId xmlns:a16="http://schemas.microsoft.com/office/drawing/2014/main" id="{0FA8F145-3E18-4ACB-9BC6-F013EF5886FF}"/>
              </a:ext>
            </a:extLst>
          </p:cNvPr>
          <p:cNvPicPr>
            <a:picLocks noChangeAspect="1"/>
          </p:cNvPicPr>
          <p:nvPr/>
        </p:nvPicPr>
        <p:blipFill>
          <a:blip r:embed="rId6"/>
          <a:stretch>
            <a:fillRect/>
          </a:stretch>
        </p:blipFill>
        <p:spPr>
          <a:xfrm>
            <a:off x="5809005" y="3511128"/>
            <a:ext cx="2093976" cy="1450335"/>
          </a:xfrm>
          <a:prstGeom prst="rect">
            <a:avLst/>
          </a:prstGeom>
        </p:spPr>
      </p:pic>
      <p:sp>
        <p:nvSpPr>
          <p:cNvPr id="161" name="Rectangle 109">
            <a:extLst>
              <a:ext uri="{FF2B5EF4-FFF2-40B4-BE49-F238E27FC236}">
                <a16:creationId xmlns:a16="http://schemas.microsoft.com/office/drawing/2014/main" id="{AEA42879-A459-45D7-A18D-0575AA66D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8167" y="2999740"/>
            <a:ext cx="3634789" cy="2500207"/>
          </a:xfrm>
          <a:prstGeom prst="rect">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4D19DD3-EE6A-4782-816A-8B73A35D2B99}"/>
              </a:ext>
            </a:extLst>
          </p:cNvPr>
          <p:cNvPicPr>
            <a:picLocks noChangeAspect="1"/>
          </p:cNvPicPr>
          <p:nvPr/>
        </p:nvPicPr>
        <p:blipFill>
          <a:blip r:embed="rId7"/>
          <a:srcRect/>
          <a:stretch/>
        </p:blipFill>
        <p:spPr>
          <a:xfrm>
            <a:off x="8532311" y="3373860"/>
            <a:ext cx="2975478" cy="1634280"/>
          </a:xfrm>
          <a:prstGeom prst="rect">
            <a:avLst/>
          </a:prstGeom>
        </p:spPr>
      </p:pic>
      <p:sp>
        <p:nvSpPr>
          <p:cNvPr id="3" name="Footer Placeholder 2">
            <a:extLst>
              <a:ext uri="{FF2B5EF4-FFF2-40B4-BE49-F238E27FC236}">
                <a16:creationId xmlns:a16="http://schemas.microsoft.com/office/drawing/2014/main" id="{B2A1242A-44EE-4517-95E6-436A05DE2544}"/>
              </a:ext>
            </a:extLst>
          </p:cNvPr>
          <p:cNvSpPr>
            <a:spLocks noGrp="1"/>
          </p:cNvSpPr>
          <p:nvPr>
            <p:ph type="ftr" sz="quarter" idx="11"/>
          </p:nvPr>
        </p:nvSpPr>
        <p:spPr/>
        <p:txBody>
          <a:bodyPr/>
          <a:lstStyle/>
          <a:p>
            <a:r>
              <a:rPr lang="en-US" dirty="0"/>
              <a:t>sole rights of Awaken Your Health Naturally</a:t>
            </a:r>
          </a:p>
        </p:txBody>
      </p:sp>
    </p:spTree>
    <p:extLst>
      <p:ext uri="{BB962C8B-B14F-4D97-AF65-F5344CB8AC3E}">
        <p14:creationId xmlns:p14="http://schemas.microsoft.com/office/powerpoint/2010/main" val="2342035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2CE031E-EE35-4AA7-9784-805093327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6" name="Straight Connector 25">
              <a:extLst>
                <a:ext uri="{FF2B5EF4-FFF2-40B4-BE49-F238E27FC236}">
                  <a16:creationId xmlns:a16="http://schemas.microsoft.com/office/drawing/2014/main" id="{118D62D3-5800-4F4A-95BE-C1A2BB8B2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C9E4F52-5D94-4242-AC69-EE6A23FAB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22CC7C0-D1D6-4FF0-A60C-1AEB9C8736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9B43E48-8275-4871-8745-F5CB75CFDB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87ED701-F942-4771-8F92-6EFCC2E8E0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4E6CB532-67BC-4263-96F6-F5938A55FA71}"/>
              </a:ext>
            </a:extLst>
          </p:cNvPr>
          <p:cNvSpPr>
            <a:spLocks noGrp="1"/>
          </p:cNvSpPr>
          <p:nvPr>
            <p:ph type="ctrTitle"/>
          </p:nvPr>
        </p:nvSpPr>
        <p:spPr>
          <a:xfrm>
            <a:off x="597164" y="4233333"/>
            <a:ext cx="8534400" cy="1507067"/>
          </a:xfrm>
        </p:spPr>
        <p:txBody>
          <a:bodyPr vert="horz" lIns="91440" tIns="45720" rIns="91440" bIns="45720" rtlCol="0" anchor="ctr">
            <a:normAutofit fontScale="90000"/>
          </a:bodyPr>
          <a:lstStyle/>
          <a:p>
            <a:pPr>
              <a:lnSpc>
                <a:spcPct val="90000"/>
              </a:lnSpc>
            </a:pPr>
            <a:r>
              <a:rPr lang="en-US" sz="3100" b="1" dirty="0">
                <a:solidFill>
                  <a:srgbClr val="FFFF00"/>
                </a:solidFill>
              </a:rPr>
              <a:t>Reiki Sessions</a:t>
            </a:r>
            <a:br>
              <a:rPr lang="en-US" sz="2000" dirty="0"/>
            </a:br>
            <a:br>
              <a:rPr lang="en-US" sz="2000" dirty="0"/>
            </a:br>
            <a:r>
              <a:rPr lang="en-US" sz="2000" dirty="0"/>
              <a:t>$ 40.00 – ½ hour</a:t>
            </a:r>
            <a:br>
              <a:rPr lang="en-US" sz="2000" dirty="0"/>
            </a:br>
            <a:r>
              <a:rPr lang="en-US" sz="2000" dirty="0"/>
              <a:t>$ 80.00 – 1 HOUR</a:t>
            </a:r>
            <a:br>
              <a:rPr lang="en-US" sz="2000" dirty="0"/>
            </a:br>
            <a:r>
              <a:rPr lang="en-US" sz="2000" dirty="0"/>
              <a:t>$130.00 – 90 minutes</a:t>
            </a:r>
            <a:br>
              <a:rPr lang="en-US" sz="2000" dirty="0"/>
            </a:br>
            <a:endParaRPr lang="en-US" sz="2000" dirty="0"/>
          </a:p>
        </p:txBody>
      </p:sp>
      <p:pic>
        <p:nvPicPr>
          <p:cNvPr id="7" name="Picture 6">
            <a:extLst>
              <a:ext uri="{FF2B5EF4-FFF2-40B4-BE49-F238E27FC236}">
                <a16:creationId xmlns:a16="http://schemas.microsoft.com/office/drawing/2014/main" id="{F8691A6F-FB23-4360-9265-D9F06C9A24C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1239" y="1043743"/>
            <a:ext cx="5304759" cy="2955692"/>
          </a:xfrm>
          <a:prstGeom prst="rect">
            <a:avLst/>
          </a:prstGeom>
          <a:effectLst>
            <a:innerShdw blurRad="57150" dist="38100" dir="14460000">
              <a:prstClr val="black">
                <a:alpha val="70000"/>
              </a:prstClr>
            </a:innerShdw>
          </a:effectLst>
        </p:spPr>
      </p:pic>
      <p:sp>
        <p:nvSpPr>
          <p:cNvPr id="3" name="Subtitle 2">
            <a:extLst>
              <a:ext uri="{FF2B5EF4-FFF2-40B4-BE49-F238E27FC236}">
                <a16:creationId xmlns:a16="http://schemas.microsoft.com/office/drawing/2014/main" id="{C94500FD-6C18-47B0-83AA-FBBAC314E921}"/>
              </a:ext>
            </a:extLst>
          </p:cNvPr>
          <p:cNvSpPr>
            <a:spLocks noGrp="1"/>
          </p:cNvSpPr>
          <p:nvPr>
            <p:ph type="subTitle" idx="1"/>
          </p:nvPr>
        </p:nvSpPr>
        <p:spPr>
          <a:xfrm>
            <a:off x="6499654" y="733646"/>
            <a:ext cx="4419171" cy="5260753"/>
          </a:xfrm>
        </p:spPr>
        <p:txBody>
          <a:bodyPr vert="horz" lIns="91440" tIns="45720" rIns="91440" bIns="45720" rtlCol="0" anchor="ctr">
            <a:normAutofit lnSpcReduction="10000"/>
          </a:bodyPr>
          <a:lstStyle/>
          <a:p>
            <a:pPr>
              <a:lnSpc>
                <a:spcPct val="90000"/>
              </a:lnSpc>
              <a:buFont typeface="Wingdings 3" panose="05040102010807070707" pitchFamily="18" charset="2"/>
              <a:buChar char=""/>
            </a:pPr>
            <a:r>
              <a:rPr lang="en-US" sz="1600" dirty="0">
                <a:solidFill>
                  <a:schemeClr val="bg1"/>
                </a:solidFill>
              </a:rPr>
              <a:t>This will be a totally relaxing experience.</a:t>
            </a:r>
          </a:p>
          <a:p>
            <a:pPr>
              <a:lnSpc>
                <a:spcPct val="90000"/>
              </a:lnSpc>
              <a:buFont typeface="Wingdings 3" panose="05040102010807070707" pitchFamily="18" charset="2"/>
              <a:buChar char=""/>
            </a:pPr>
            <a:endParaRPr lang="en-US" sz="1600" dirty="0">
              <a:solidFill>
                <a:schemeClr val="bg1"/>
              </a:solidFill>
            </a:endParaRPr>
          </a:p>
          <a:p>
            <a:pPr>
              <a:lnSpc>
                <a:spcPct val="90000"/>
              </a:lnSpc>
              <a:buFont typeface="Wingdings 3" panose="05040102010807070707" pitchFamily="18" charset="2"/>
              <a:buChar char=""/>
            </a:pPr>
            <a:r>
              <a:rPr lang="en-US" sz="1600" dirty="0">
                <a:solidFill>
                  <a:schemeClr val="bg1"/>
                </a:solidFill>
              </a:rPr>
              <a:t>Your session will have a therapeutic effect on your mind, body and spirit by helping you open blocked energies.  </a:t>
            </a:r>
          </a:p>
          <a:p>
            <a:pPr>
              <a:lnSpc>
                <a:spcPct val="90000"/>
              </a:lnSpc>
              <a:buFont typeface="Wingdings 3" panose="05040102010807070707" pitchFamily="18" charset="2"/>
              <a:buChar char=""/>
            </a:pPr>
            <a:endParaRPr lang="en-US" sz="1600" dirty="0">
              <a:solidFill>
                <a:schemeClr val="bg1"/>
              </a:solidFill>
            </a:endParaRPr>
          </a:p>
          <a:p>
            <a:pPr>
              <a:lnSpc>
                <a:spcPct val="90000"/>
              </a:lnSpc>
              <a:buFont typeface="Wingdings 3" panose="05040102010807070707" pitchFamily="18" charset="2"/>
              <a:buChar char=""/>
            </a:pPr>
            <a:r>
              <a:rPr lang="en-US" sz="1600" b="1" dirty="0">
                <a:solidFill>
                  <a:schemeClr val="bg1"/>
                </a:solidFill>
              </a:rPr>
              <a:t>Reiki works</a:t>
            </a:r>
            <a:r>
              <a:rPr lang="en-US" sz="1600" dirty="0">
                <a:solidFill>
                  <a:schemeClr val="bg1"/>
                </a:solidFill>
              </a:rPr>
              <a:t> by channeling positive energy into your body where it is needed the most, giving your body a much needed boost.</a:t>
            </a:r>
          </a:p>
          <a:p>
            <a:pPr>
              <a:lnSpc>
                <a:spcPct val="90000"/>
              </a:lnSpc>
              <a:buFont typeface="Wingdings 3" panose="05040102010807070707" pitchFamily="18" charset="2"/>
              <a:buChar char=""/>
            </a:pPr>
            <a:endParaRPr lang="en-US" sz="1600" dirty="0">
              <a:solidFill>
                <a:schemeClr val="bg1"/>
              </a:solidFill>
            </a:endParaRPr>
          </a:p>
          <a:p>
            <a:pPr>
              <a:lnSpc>
                <a:spcPct val="90000"/>
              </a:lnSpc>
              <a:buFont typeface="Wingdings 3" panose="05040102010807070707" pitchFamily="18" charset="2"/>
              <a:buChar char=""/>
            </a:pPr>
            <a:r>
              <a:rPr lang="en-US" sz="1600" b="1" dirty="0">
                <a:solidFill>
                  <a:schemeClr val="bg1"/>
                </a:solidFill>
              </a:rPr>
              <a:t>Reiki </a:t>
            </a:r>
            <a:r>
              <a:rPr lang="en-US" sz="1600" dirty="0">
                <a:solidFill>
                  <a:schemeClr val="bg1"/>
                </a:solidFill>
              </a:rPr>
              <a:t>aids in relaxation, assisting the body's natural healing processes, and helps with emotional, mental, and spiritual well-being.</a:t>
            </a:r>
          </a:p>
          <a:p>
            <a:pPr>
              <a:lnSpc>
                <a:spcPct val="90000"/>
              </a:lnSpc>
              <a:buFont typeface="Wingdings 3" panose="05040102010807070707" pitchFamily="18" charset="2"/>
              <a:buChar char=""/>
            </a:pPr>
            <a:endParaRPr lang="en-US" sz="1600" dirty="0">
              <a:solidFill>
                <a:schemeClr val="bg1"/>
              </a:solidFill>
            </a:endParaRPr>
          </a:p>
          <a:p>
            <a:pPr>
              <a:lnSpc>
                <a:spcPct val="90000"/>
              </a:lnSpc>
              <a:buFont typeface="Wingdings 3" panose="05040102010807070707" pitchFamily="18" charset="2"/>
              <a:buChar char=""/>
            </a:pPr>
            <a:r>
              <a:rPr lang="en-US" sz="1600" dirty="0">
                <a:solidFill>
                  <a:schemeClr val="bg1"/>
                </a:solidFill>
              </a:rPr>
              <a:t>When your body is allowed to relax, it can then cope better with difficulties, relieve emotional stress, and improve overall well being.</a:t>
            </a:r>
          </a:p>
          <a:p>
            <a:pPr>
              <a:lnSpc>
                <a:spcPct val="90000"/>
              </a:lnSpc>
              <a:buFont typeface="Wingdings 3" panose="05040102010807070707" pitchFamily="18" charset="2"/>
              <a:buChar char=""/>
            </a:pPr>
            <a:endParaRPr lang="en-US" sz="1000" dirty="0"/>
          </a:p>
          <a:p>
            <a:pPr>
              <a:lnSpc>
                <a:spcPct val="90000"/>
              </a:lnSpc>
              <a:buFont typeface="Wingdings 3" panose="05040102010807070707" pitchFamily="18" charset="2"/>
              <a:buChar char=""/>
            </a:pPr>
            <a:endParaRPr lang="en-US" sz="1000" dirty="0"/>
          </a:p>
        </p:txBody>
      </p:sp>
      <p:sp>
        <p:nvSpPr>
          <p:cNvPr id="4" name="Rectangle 3">
            <a:extLst>
              <a:ext uri="{FF2B5EF4-FFF2-40B4-BE49-F238E27FC236}">
                <a16:creationId xmlns:a16="http://schemas.microsoft.com/office/drawing/2014/main" id="{96BA86B1-D883-47EC-9FC1-DE688D76F17B}"/>
              </a:ext>
            </a:extLst>
          </p:cNvPr>
          <p:cNvSpPr/>
          <p:nvPr/>
        </p:nvSpPr>
        <p:spPr>
          <a:xfrm>
            <a:off x="386717" y="6448132"/>
            <a:ext cx="3095719" cy="261610"/>
          </a:xfrm>
          <a:prstGeom prst="rect">
            <a:avLst/>
          </a:prstGeom>
        </p:spPr>
        <p:txBody>
          <a:bodyPr wrap="none">
            <a:spAutoFit/>
          </a:bodyPr>
          <a:lstStyle/>
          <a:p>
            <a:r>
              <a:rPr lang="en-US" sz="1100" dirty="0"/>
              <a:t>sole rights of Awaken Your Health Naturally</a:t>
            </a:r>
          </a:p>
        </p:txBody>
      </p:sp>
    </p:spTree>
    <p:extLst>
      <p:ext uri="{BB962C8B-B14F-4D97-AF65-F5344CB8AC3E}">
        <p14:creationId xmlns:p14="http://schemas.microsoft.com/office/powerpoint/2010/main" val="376948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256FCDAA-76C3-414B-9868-73075E15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D4986B-EF61-45C3-B027-2FF0C5E041F2}"/>
              </a:ext>
            </a:extLst>
          </p:cNvPr>
          <p:cNvSpPr>
            <a:spLocks noGrp="1"/>
          </p:cNvSpPr>
          <p:nvPr>
            <p:ph type="title"/>
          </p:nvPr>
        </p:nvSpPr>
        <p:spPr>
          <a:xfrm>
            <a:off x="4455486" y="4757737"/>
            <a:ext cx="5627258" cy="1507067"/>
          </a:xfrm>
        </p:spPr>
        <p:txBody>
          <a:bodyPr vert="horz" lIns="91440" tIns="45720" rIns="91440" bIns="45720" rtlCol="0" anchor="ctr">
            <a:normAutofit/>
          </a:bodyPr>
          <a:lstStyle/>
          <a:p>
            <a:r>
              <a:rPr lang="en-US" dirty="0"/>
              <a:t>Pain Management &amp; Tension Headaches</a:t>
            </a:r>
          </a:p>
        </p:txBody>
      </p:sp>
      <p:sp>
        <p:nvSpPr>
          <p:cNvPr id="74" name="Snip Diagonal Corner Rectangle 16">
            <a:extLst>
              <a:ext uri="{FF2B5EF4-FFF2-40B4-BE49-F238E27FC236}">
                <a16:creationId xmlns:a16="http://schemas.microsoft.com/office/drawing/2014/main" id="{02C8A649-1D4D-44CF-8C8E-C38947F4C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logo&#10;&#10;Description automatically generated">
            <a:extLst>
              <a:ext uri="{FF2B5EF4-FFF2-40B4-BE49-F238E27FC236}">
                <a16:creationId xmlns:a16="http://schemas.microsoft.com/office/drawing/2014/main" id="{AC7C775A-6F52-4DDA-8B9A-51D3F4712CF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244173" y="942456"/>
            <a:ext cx="2443296" cy="2443296"/>
          </a:xfrm>
          <a:prstGeom prst="rect">
            <a:avLst/>
          </a:prstGeom>
        </p:spPr>
      </p:pic>
      <p:pic>
        <p:nvPicPr>
          <p:cNvPr id="6" name="Content Placeholder 5">
            <a:extLst>
              <a:ext uri="{FF2B5EF4-FFF2-40B4-BE49-F238E27FC236}">
                <a16:creationId xmlns:a16="http://schemas.microsoft.com/office/drawing/2014/main" id="{6AD72068-ACFC-4EF0-B7C5-7FC5C8A56B24}"/>
              </a:ext>
            </a:extLst>
          </p:cNvPr>
          <p:cNvPicPr>
            <a:picLocks noGrp="1" noChangeAspect="1"/>
          </p:cNvPicPr>
          <p:nvPr>
            <p:ph idx="1"/>
          </p:nvPr>
        </p:nvPicPr>
        <p:blipFill rotWithShape="1">
          <a:blip r:embed="rId4">
            <a:extLst>
              <a:ext uri="{837473B0-CC2E-450A-ABE3-18F120FF3D39}">
                <a1611:picAttrSrcUrl xmlns:a1611="http://schemas.microsoft.com/office/drawing/2016/11/main" r:id="rId5"/>
              </a:ext>
            </a:extLst>
          </a:blip>
          <a:srcRect t="6044" r="11160"/>
          <a:stretch/>
        </p:blipFill>
        <p:spPr>
          <a:xfrm>
            <a:off x="1400744" y="3563552"/>
            <a:ext cx="2128865" cy="2022275"/>
          </a:xfrm>
          <a:prstGeom prst="rect">
            <a:avLst/>
          </a:prstGeom>
        </p:spPr>
      </p:pic>
      <p:sp>
        <p:nvSpPr>
          <p:cNvPr id="10" name="TextBox 9">
            <a:extLst>
              <a:ext uri="{FF2B5EF4-FFF2-40B4-BE49-F238E27FC236}">
                <a16:creationId xmlns:a16="http://schemas.microsoft.com/office/drawing/2014/main" id="{E5053366-1E07-4100-8B8C-7F3477D06568}"/>
              </a:ext>
            </a:extLst>
          </p:cNvPr>
          <p:cNvSpPr txBox="1"/>
          <p:nvPr/>
        </p:nvSpPr>
        <p:spPr>
          <a:xfrm>
            <a:off x="4661859" y="121920"/>
            <a:ext cx="6896139" cy="4635817"/>
          </a:xfrm>
          <a:prstGeom prst="rect">
            <a:avLst/>
          </a:prstGeom>
        </p:spPr>
        <p:txBody>
          <a:bodyPr vert="horz" lIns="91440" tIns="45720" rIns="91440" bIns="45720" rtlCol="0" anchor="ctr">
            <a:normAutofit fontScale="32500" lnSpcReduction="20000"/>
          </a:bodyPr>
          <a:lstStyle/>
          <a:p>
            <a:pPr>
              <a:lnSpc>
                <a:spcPct val="90000"/>
              </a:lnSpc>
              <a:spcBef>
                <a:spcPct val="20000"/>
              </a:spcBef>
              <a:spcAft>
                <a:spcPts val="600"/>
              </a:spcAft>
              <a:buClr>
                <a:schemeClr val="tx1"/>
              </a:buClr>
              <a:buSzPct val="80000"/>
              <a:buFont typeface="Wingdings 3" panose="05040102010807070707" pitchFamily="18" charset="2"/>
              <a:buChar char=""/>
            </a:pPr>
            <a:endParaRPr lang="en-US" sz="1200" b="1" dirty="0">
              <a:solidFill>
                <a:schemeClr val="bg2">
                  <a:lumMod val="75000"/>
                </a:schemeClr>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sz="5000" dirty="0">
                <a:solidFill>
                  <a:schemeClr val="bg2">
                    <a:lumMod val="75000"/>
                  </a:schemeClr>
                </a:solidFill>
              </a:rPr>
              <a:t>Chronic pain is described in many ways, burning, shooting, aching to name a few, and is often accompanied by stiffness, tightness and discomfort.  A tension headache can keep you in bed for days.</a:t>
            </a:r>
          </a:p>
          <a:p>
            <a:pPr>
              <a:lnSpc>
                <a:spcPct val="90000"/>
              </a:lnSpc>
              <a:spcBef>
                <a:spcPct val="20000"/>
              </a:spcBef>
              <a:spcAft>
                <a:spcPts val="600"/>
              </a:spcAft>
              <a:buClr>
                <a:schemeClr val="tx1"/>
              </a:buClr>
              <a:buSzPct val="80000"/>
            </a:pPr>
            <a:endParaRPr lang="en-US" sz="5000" dirty="0">
              <a:solidFill>
                <a:schemeClr val="bg2">
                  <a:lumMod val="75000"/>
                </a:schemeClr>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sz="5000" dirty="0">
                <a:solidFill>
                  <a:schemeClr val="bg2">
                    <a:lumMod val="75000"/>
                  </a:schemeClr>
                </a:solidFill>
              </a:rPr>
              <a:t>More practitioners are becoming aware of the proven effects of Reiki when it comes to treating chronic pain or tension headaches.  </a:t>
            </a:r>
            <a:r>
              <a:rPr lang="en-US" sz="5000" b="1" dirty="0">
                <a:solidFill>
                  <a:schemeClr val="bg2">
                    <a:lumMod val="75000"/>
                  </a:schemeClr>
                </a:solidFill>
              </a:rPr>
              <a:t>Reiki helps a person find relief from not only the physical aspects of chronic pain but also the anxiety that often comes with it.</a:t>
            </a:r>
            <a:r>
              <a:rPr lang="en-US" sz="5000" dirty="0">
                <a:solidFill>
                  <a:schemeClr val="bg2">
                    <a:lumMod val="75000"/>
                  </a:schemeClr>
                </a:solidFill>
              </a:rPr>
              <a:t> </a:t>
            </a:r>
            <a:r>
              <a:rPr lang="en-US" sz="5000" b="1" dirty="0">
                <a:solidFill>
                  <a:schemeClr val="bg2">
                    <a:lumMod val="75000"/>
                  </a:schemeClr>
                </a:solidFill>
              </a:rPr>
              <a:t>Reiki treatments work on a deep level allowing relaxation, reduce fatigue and depression, and strengthen a person’s overall sense of wellbeing.</a:t>
            </a:r>
            <a:endParaRPr lang="en-US" sz="5000" dirty="0">
              <a:solidFill>
                <a:schemeClr val="bg2">
                  <a:lumMod val="75000"/>
                </a:schemeClr>
              </a:solidFill>
            </a:endParaRPr>
          </a:p>
          <a:p>
            <a:pPr>
              <a:lnSpc>
                <a:spcPct val="90000"/>
              </a:lnSpc>
              <a:spcBef>
                <a:spcPct val="20000"/>
              </a:spcBef>
              <a:spcAft>
                <a:spcPts val="600"/>
              </a:spcAft>
              <a:buClr>
                <a:schemeClr val="tx1"/>
              </a:buClr>
              <a:buSzPct val="80000"/>
            </a:pPr>
            <a:endParaRPr lang="en-US" sz="5000" dirty="0">
              <a:solidFill>
                <a:schemeClr val="bg2">
                  <a:lumMod val="75000"/>
                </a:schemeClr>
              </a:solidFill>
            </a:endParaRPr>
          </a:p>
          <a:p>
            <a:pPr>
              <a:lnSpc>
                <a:spcPct val="90000"/>
              </a:lnSpc>
              <a:spcBef>
                <a:spcPct val="20000"/>
              </a:spcBef>
              <a:spcAft>
                <a:spcPts val="600"/>
              </a:spcAft>
              <a:buClr>
                <a:schemeClr val="tx1"/>
              </a:buClr>
              <a:buSzPct val="80000"/>
              <a:buFont typeface="Wingdings 3" panose="05040102010807070707" pitchFamily="18" charset="2"/>
              <a:buChar char=""/>
            </a:pPr>
            <a:r>
              <a:rPr lang="en-US" sz="5000" dirty="0">
                <a:solidFill>
                  <a:schemeClr val="bg2">
                    <a:lumMod val="75000"/>
                  </a:schemeClr>
                </a:solidFill>
              </a:rPr>
              <a:t>Many clients often first try Reiki when they've "tried everything," yet are still experiencing pain, tension headaches and ongoing stress. This is where energy work can be supportive and greatly improve one's quality of life. Many of my clients first come to me at the suggestion of their physicians, as a complementary service to improve their comfort while receiving traditional treatment.  </a:t>
            </a:r>
          </a:p>
          <a:p>
            <a:pPr>
              <a:lnSpc>
                <a:spcPct val="90000"/>
              </a:lnSpc>
              <a:spcBef>
                <a:spcPct val="20000"/>
              </a:spcBef>
              <a:spcAft>
                <a:spcPts val="600"/>
              </a:spcAft>
              <a:buClr>
                <a:schemeClr val="tx1"/>
              </a:buClr>
              <a:buSzPct val="80000"/>
              <a:buFont typeface="Wingdings 3" panose="05040102010807070707" pitchFamily="18" charset="2"/>
              <a:buChar char=""/>
            </a:pPr>
            <a:r>
              <a:rPr lang="en-US" sz="1100" dirty="0">
                <a:solidFill>
                  <a:schemeClr val="bg2">
                    <a:lumMod val="75000"/>
                  </a:schemeClr>
                </a:solidFill>
              </a:rPr>
              <a:t> </a:t>
            </a:r>
          </a:p>
          <a:p>
            <a:pPr>
              <a:lnSpc>
                <a:spcPct val="90000"/>
              </a:lnSpc>
              <a:spcBef>
                <a:spcPct val="20000"/>
              </a:spcBef>
              <a:spcAft>
                <a:spcPts val="600"/>
              </a:spcAft>
              <a:buClr>
                <a:schemeClr val="tx1"/>
              </a:buClr>
              <a:buSzPct val="80000"/>
              <a:buFont typeface="Wingdings 3" panose="05040102010807070707" pitchFamily="18" charset="2"/>
              <a:buChar char=""/>
            </a:pPr>
            <a:br>
              <a:rPr lang="en-US" sz="1100" dirty="0">
                <a:solidFill>
                  <a:schemeClr val="bg2">
                    <a:lumMod val="75000"/>
                  </a:schemeClr>
                </a:solidFill>
              </a:rPr>
            </a:br>
            <a:endParaRPr lang="en-US" sz="1100" dirty="0">
              <a:solidFill>
                <a:schemeClr val="bg2">
                  <a:lumMod val="75000"/>
                </a:schemeClr>
              </a:solidFill>
            </a:endParaRPr>
          </a:p>
        </p:txBody>
      </p:sp>
      <p:sp>
        <p:nvSpPr>
          <p:cNvPr id="4" name="Footer Placeholder 3">
            <a:extLst>
              <a:ext uri="{FF2B5EF4-FFF2-40B4-BE49-F238E27FC236}">
                <a16:creationId xmlns:a16="http://schemas.microsoft.com/office/drawing/2014/main" id="{D1817941-9A8D-4785-83C7-2ACAC00CCC0A}"/>
              </a:ext>
            </a:extLst>
          </p:cNvPr>
          <p:cNvSpPr>
            <a:spLocks noGrp="1"/>
          </p:cNvSpPr>
          <p:nvPr>
            <p:ph type="ftr" sz="quarter" idx="11"/>
          </p:nvPr>
        </p:nvSpPr>
        <p:spPr>
          <a:xfrm>
            <a:off x="684212" y="6172200"/>
            <a:ext cx="7543800" cy="365125"/>
          </a:xfrm>
        </p:spPr>
        <p:txBody>
          <a:bodyPr vert="horz" lIns="91440" tIns="45720" rIns="91440" bIns="45720" rtlCol="0" anchor="t">
            <a:normAutofit/>
          </a:bodyPr>
          <a:lstStyle/>
          <a:p>
            <a:pPr defTabSz="914400">
              <a:spcAft>
                <a:spcPts val="600"/>
              </a:spcAft>
            </a:pPr>
            <a:r>
              <a:rPr lang="en-US" b="0" i="0" kern="1200">
                <a:solidFill>
                  <a:schemeClr val="bg2">
                    <a:lumMod val="50000"/>
                  </a:schemeClr>
                </a:solidFill>
                <a:effectLst/>
                <a:latin typeface="+mn-lt"/>
                <a:ea typeface="+mn-ea"/>
                <a:cs typeface="+mn-cs"/>
              </a:rPr>
              <a:t>sole rights of Awaken Your Health Naturally</a:t>
            </a:r>
          </a:p>
        </p:txBody>
      </p:sp>
      <p:grpSp>
        <p:nvGrpSpPr>
          <p:cNvPr id="76" name="Group 75">
            <a:extLst>
              <a:ext uri="{FF2B5EF4-FFF2-40B4-BE49-F238E27FC236}">
                <a16:creationId xmlns:a16="http://schemas.microsoft.com/office/drawing/2014/main" id="{67C5301E-91B2-4536-893D-47EA274444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7" name="Straight Connector 76">
              <a:extLst>
                <a:ext uri="{FF2B5EF4-FFF2-40B4-BE49-F238E27FC236}">
                  <a16:creationId xmlns:a16="http://schemas.microsoft.com/office/drawing/2014/main" id="{F83E5BFD-97A3-4CE9-8A0E-58925ADC2F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7D47D4CB-D05F-43B7-8F49-A8C05F1529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35A6C8F7-8B78-4F06-BB3B-CEDC620AE1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34E8F06-BC4C-45A5-8A7F-CDF897B95FE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8288604C-C490-4533-AA80-11F92325C7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0797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42" name="Rectangle 41">
            <a:extLst>
              <a:ext uri="{FF2B5EF4-FFF2-40B4-BE49-F238E27FC236}">
                <a16:creationId xmlns:a16="http://schemas.microsoft.com/office/drawing/2014/main" id="{BDA3A76A-4B4C-456C-9E11-7C85352E4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24E3D1-06A8-435B-AF0F-A13BB1B708E1}"/>
              </a:ext>
            </a:extLst>
          </p:cNvPr>
          <p:cNvSpPr>
            <a:spLocks noGrp="1"/>
          </p:cNvSpPr>
          <p:nvPr>
            <p:ph type="title"/>
          </p:nvPr>
        </p:nvSpPr>
        <p:spPr>
          <a:xfrm>
            <a:off x="5548436" y="273986"/>
            <a:ext cx="6559859" cy="2124850"/>
          </a:xfrm>
        </p:spPr>
        <p:txBody>
          <a:bodyPr vert="horz" lIns="91440" tIns="45720" rIns="91440" bIns="45720" rtlCol="0" anchor="b">
            <a:normAutofit/>
          </a:bodyPr>
          <a:lstStyle/>
          <a:p>
            <a:r>
              <a:rPr lang="en-US" sz="4800" dirty="0"/>
              <a:t>MINDFULLNESS COACHING</a:t>
            </a:r>
          </a:p>
        </p:txBody>
      </p:sp>
      <p:pic>
        <p:nvPicPr>
          <p:cNvPr id="5" name="Picture 4" descr="A close up of a logo&#10;&#10;Description automatically generated">
            <a:extLst>
              <a:ext uri="{FF2B5EF4-FFF2-40B4-BE49-F238E27FC236}">
                <a16:creationId xmlns:a16="http://schemas.microsoft.com/office/drawing/2014/main" id="{0A2310A3-FA38-4B62-B6BE-F66E614BB569}"/>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r="1848" b="1"/>
          <a:stretch/>
        </p:blipFill>
        <p:spPr>
          <a:xfrm>
            <a:off x="319454" y="863600"/>
            <a:ext cx="4001315" cy="5277159"/>
          </a:xfrm>
          <a:custGeom>
            <a:avLst/>
            <a:gdLst>
              <a:gd name="connsiteX0" fmla="*/ 344814 w 3280141"/>
              <a:gd name="connsiteY0" fmla="*/ 0 h 4571999"/>
              <a:gd name="connsiteX1" fmla="*/ 3280141 w 3280141"/>
              <a:gd name="connsiteY1" fmla="*/ 0 h 4571999"/>
              <a:gd name="connsiteX2" fmla="*/ 3280141 w 3280141"/>
              <a:gd name="connsiteY2" fmla="*/ 4172808 h 4571999"/>
              <a:gd name="connsiteX3" fmla="*/ 2880950 w 3280141"/>
              <a:gd name="connsiteY3" fmla="*/ 4571999 h 4571999"/>
              <a:gd name="connsiteX4" fmla="*/ 0 w 3280141"/>
              <a:gd name="connsiteY4" fmla="*/ 4571999 h 4571999"/>
              <a:gd name="connsiteX5" fmla="*/ 0 w 3280141"/>
              <a:gd name="connsiteY5" fmla="*/ 344814 h 457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0141" h="4571999">
                <a:moveTo>
                  <a:pt x="344814" y="0"/>
                </a:moveTo>
                <a:lnTo>
                  <a:pt x="3280141" y="0"/>
                </a:lnTo>
                <a:lnTo>
                  <a:pt x="3280141" y="4172808"/>
                </a:lnTo>
                <a:lnTo>
                  <a:pt x="2880950" y="4571999"/>
                </a:lnTo>
                <a:lnTo>
                  <a:pt x="0" y="4571999"/>
                </a:lnTo>
                <a:lnTo>
                  <a:pt x="0" y="344814"/>
                </a:lnTo>
                <a:close/>
              </a:path>
            </a:pathLst>
          </a:custGeom>
          <a:ln w="22225">
            <a:solidFill>
              <a:srgbClr val="FF0000">
                <a:alpha val="40000"/>
              </a:srgbClr>
            </a:solidFill>
          </a:ln>
          <a:effectLst>
            <a:innerShdw blurRad="57150" dist="38100" dir="14460000">
              <a:srgbClr val="000000">
                <a:alpha val="70000"/>
              </a:srgbClr>
            </a:innerShdw>
          </a:effectLst>
        </p:spPr>
      </p:pic>
      <p:grpSp>
        <p:nvGrpSpPr>
          <p:cNvPr id="44" name="Group 43">
            <a:extLst>
              <a:ext uri="{FF2B5EF4-FFF2-40B4-BE49-F238E27FC236}">
                <a16:creationId xmlns:a16="http://schemas.microsoft.com/office/drawing/2014/main" id="{DD4CBF5D-710D-4A8C-B442-E5D9867474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45" name="Straight Connector 44">
              <a:extLst>
                <a:ext uri="{FF2B5EF4-FFF2-40B4-BE49-F238E27FC236}">
                  <a16:creationId xmlns:a16="http://schemas.microsoft.com/office/drawing/2014/main" id="{5D9ADFAC-F7DF-40A7-8F80-B7A92671EA7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83F67D8-5F47-449F-990F-A3EAD3DDB2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C5A41C4-4EA6-4CBD-A7CE-467A86B9805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A25FA7EA-F587-4CA2-8409-5BC791A454D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3DA58F87-0089-45DB-BDA9-0CF6C0ABD61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 name="Text Placeholder 2">
            <a:extLst>
              <a:ext uri="{FF2B5EF4-FFF2-40B4-BE49-F238E27FC236}">
                <a16:creationId xmlns:a16="http://schemas.microsoft.com/office/drawing/2014/main" id="{7ABB262E-C814-4194-AFDB-ABE5BE3F2360}"/>
              </a:ext>
            </a:extLst>
          </p:cNvPr>
          <p:cNvSpPr>
            <a:spLocks noGrp="1"/>
          </p:cNvSpPr>
          <p:nvPr>
            <p:ph type="body" idx="1"/>
          </p:nvPr>
        </p:nvSpPr>
        <p:spPr>
          <a:xfrm>
            <a:off x="4411354" y="2745647"/>
            <a:ext cx="6559858" cy="2599661"/>
          </a:xfrm>
        </p:spPr>
        <p:txBody>
          <a:bodyPr>
            <a:normAutofit/>
          </a:bodyPr>
          <a:lstStyle/>
          <a:p>
            <a:r>
              <a:rPr lang="en-US" dirty="0"/>
              <a:t>Mindfulness is a mental state of awareness, openness and focus.  </a:t>
            </a:r>
          </a:p>
          <a:p>
            <a:r>
              <a:rPr lang="en-US" dirty="0"/>
              <a:t>The regular practice of mindfulness can reduce stress, increase self-awareness, enhance your focus and enable you to handle painful thoughts, feelings, or memories, far more effectively.</a:t>
            </a:r>
          </a:p>
          <a:p>
            <a:endParaRPr lang="en-US" dirty="0"/>
          </a:p>
          <a:p>
            <a:endParaRPr lang="en-US" dirty="0"/>
          </a:p>
        </p:txBody>
      </p:sp>
      <p:sp>
        <p:nvSpPr>
          <p:cNvPr id="4" name="TextBox 3">
            <a:extLst>
              <a:ext uri="{FF2B5EF4-FFF2-40B4-BE49-F238E27FC236}">
                <a16:creationId xmlns:a16="http://schemas.microsoft.com/office/drawing/2014/main" id="{37B2A7DD-426A-4D50-AECC-E2C038D199F9}"/>
              </a:ext>
            </a:extLst>
          </p:cNvPr>
          <p:cNvSpPr txBox="1"/>
          <p:nvPr/>
        </p:nvSpPr>
        <p:spPr>
          <a:xfrm>
            <a:off x="7235825" y="5407575"/>
            <a:ext cx="3453765" cy="646331"/>
          </a:xfrm>
          <a:prstGeom prst="rect">
            <a:avLst/>
          </a:prstGeom>
          <a:noFill/>
        </p:spPr>
        <p:txBody>
          <a:bodyPr wrap="square" rtlCol="0">
            <a:spAutoFit/>
          </a:bodyPr>
          <a:lstStyle/>
          <a:p>
            <a:r>
              <a:rPr lang="en-US" dirty="0">
                <a:solidFill>
                  <a:schemeClr val="bg1"/>
                </a:solidFill>
              </a:rPr>
              <a:t>Individual or Group   </a:t>
            </a:r>
          </a:p>
          <a:p>
            <a:r>
              <a:rPr lang="en-US" dirty="0">
                <a:solidFill>
                  <a:schemeClr val="bg1"/>
                </a:solidFill>
              </a:rPr>
              <a:t>6-8 classes $50.00 per class</a:t>
            </a:r>
          </a:p>
        </p:txBody>
      </p:sp>
      <p:sp>
        <p:nvSpPr>
          <p:cNvPr id="6" name="Footer Placeholder 5">
            <a:extLst>
              <a:ext uri="{FF2B5EF4-FFF2-40B4-BE49-F238E27FC236}">
                <a16:creationId xmlns:a16="http://schemas.microsoft.com/office/drawing/2014/main" id="{EE751E0B-254B-426A-9382-8CDAC49544B6}"/>
              </a:ext>
            </a:extLst>
          </p:cNvPr>
          <p:cNvSpPr>
            <a:spLocks noGrp="1"/>
          </p:cNvSpPr>
          <p:nvPr>
            <p:ph type="ftr" sz="quarter" idx="11"/>
          </p:nvPr>
        </p:nvSpPr>
        <p:spPr/>
        <p:txBody>
          <a:bodyPr/>
          <a:lstStyle/>
          <a:p>
            <a:r>
              <a:rPr lang="en-US" dirty="0"/>
              <a:t>sole rights of Awaken Your Health Naturally</a:t>
            </a:r>
          </a:p>
        </p:txBody>
      </p:sp>
    </p:spTree>
    <p:extLst>
      <p:ext uri="{BB962C8B-B14F-4D97-AF65-F5344CB8AC3E}">
        <p14:creationId xmlns:p14="http://schemas.microsoft.com/office/powerpoint/2010/main" val="4087451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4A957-253E-47A9-94C9-7CE0A0BF0750}"/>
              </a:ext>
            </a:extLst>
          </p:cNvPr>
          <p:cNvSpPr>
            <a:spLocks noGrp="1"/>
          </p:cNvSpPr>
          <p:nvPr>
            <p:ph type="title"/>
          </p:nvPr>
        </p:nvSpPr>
        <p:spPr>
          <a:xfrm>
            <a:off x="358113" y="5182657"/>
            <a:ext cx="8534400" cy="1507067"/>
          </a:xfrm>
        </p:spPr>
        <p:txBody>
          <a:bodyPr>
            <a:normAutofit/>
          </a:bodyPr>
          <a:lstStyle/>
          <a:p>
            <a:r>
              <a:rPr lang="en-US" sz="4000" dirty="0"/>
              <a:t>Chakra Balancing</a:t>
            </a:r>
          </a:p>
        </p:txBody>
      </p:sp>
      <p:pic>
        <p:nvPicPr>
          <p:cNvPr id="10" name="Content Placeholder 9">
            <a:extLst>
              <a:ext uri="{FF2B5EF4-FFF2-40B4-BE49-F238E27FC236}">
                <a16:creationId xmlns:a16="http://schemas.microsoft.com/office/drawing/2014/main" id="{4ABB051E-B606-40A9-9826-27F3AC2A96B7}"/>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7645788" y="89878"/>
            <a:ext cx="2087492" cy="2903710"/>
          </a:xfrm>
        </p:spPr>
      </p:pic>
      <p:sp>
        <p:nvSpPr>
          <p:cNvPr id="12" name="TextBox 11">
            <a:extLst>
              <a:ext uri="{FF2B5EF4-FFF2-40B4-BE49-F238E27FC236}">
                <a16:creationId xmlns:a16="http://schemas.microsoft.com/office/drawing/2014/main" id="{8C717C48-EB0D-45AC-A7EC-DA2D3B9EF62C}"/>
              </a:ext>
            </a:extLst>
          </p:cNvPr>
          <p:cNvSpPr txBox="1"/>
          <p:nvPr/>
        </p:nvSpPr>
        <p:spPr>
          <a:xfrm>
            <a:off x="4092907" y="2993588"/>
            <a:ext cx="6372225" cy="2585323"/>
          </a:xfrm>
          <a:prstGeom prst="rect">
            <a:avLst/>
          </a:prstGeom>
          <a:noFill/>
        </p:spPr>
        <p:txBody>
          <a:bodyPr wrap="square" rtlCol="0">
            <a:spAutoFit/>
          </a:bodyPr>
          <a:lstStyle/>
          <a:p>
            <a:r>
              <a:rPr lang="en-US" b="1" dirty="0">
                <a:solidFill>
                  <a:schemeClr val="bg1"/>
                </a:solidFill>
              </a:rPr>
              <a:t>Chakra balancing</a:t>
            </a:r>
            <a:r>
              <a:rPr lang="en-US" dirty="0">
                <a:solidFill>
                  <a:schemeClr val="bg1"/>
                </a:solidFill>
              </a:rPr>
              <a:t> promotes health by maximizing the flow of energy in the body, much as a tune-up enables a car to operate at peak efficiency.</a:t>
            </a:r>
          </a:p>
          <a:p>
            <a:endParaRPr lang="en-US" dirty="0">
              <a:solidFill>
                <a:schemeClr val="bg1"/>
              </a:solidFill>
            </a:endParaRPr>
          </a:p>
          <a:p>
            <a:r>
              <a:rPr lang="en-US" dirty="0">
                <a:solidFill>
                  <a:schemeClr val="bg1"/>
                </a:solidFill>
              </a:rPr>
              <a:t>Our thinking and our health are inextricably linked with the flow of energy through the chakras.</a:t>
            </a:r>
          </a:p>
          <a:p>
            <a:endParaRPr lang="en-US" dirty="0">
              <a:solidFill>
                <a:schemeClr val="bg1"/>
              </a:solidFill>
            </a:endParaRPr>
          </a:p>
          <a:p>
            <a:r>
              <a:rPr lang="en-US" dirty="0">
                <a:solidFill>
                  <a:schemeClr val="bg1"/>
                </a:solidFill>
              </a:rPr>
              <a:t>Eliminating blockages in the energy field allows for an  optimal state for </a:t>
            </a:r>
            <a:r>
              <a:rPr lang="en-US" b="1" dirty="0">
                <a:solidFill>
                  <a:schemeClr val="bg1"/>
                </a:solidFill>
              </a:rPr>
              <a:t>healing</a:t>
            </a:r>
            <a:r>
              <a:rPr lang="en-US" dirty="0">
                <a:solidFill>
                  <a:schemeClr val="bg1"/>
                </a:solidFill>
              </a:rPr>
              <a:t> to occur.</a:t>
            </a:r>
          </a:p>
        </p:txBody>
      </p:sp>
      <p:sp>
        <p:nvSpPr>
          <p:cNvPr id="13" name="TextBox 12">
            <a:extLst>
              <a:ext uri="{FF2B5EF4-FFF2-40B4-BE49-F238E27FC236}">
                <a16:creationId xmlns:a16="http://schemas.microsoft.com/office/drawing/2014/main" id="{FEF68F7C-E4E0-462A-AF1F-1287C6EF3C03}"/>
              </a:ext>
            </a:extLst>
          </p:cNvPr>
          <p:cNvSpPr txBox="1"/>
          <p:nvPr/>
        </p:nvSpPr>
        <p:spPr>
          <a:xfrm>
            <a:off x="238125" y="89878"/>
            <a:ext cx="5676900" cy="3231654"/>
          </a:xfrm>
          <a:prstGeom prst="rect">
            <a:avLst/>
          </a:prstGeom>
          <a:noFill/>
        </p:spPr>
        <p:txBody>
          <a:bodyPr wrap="square" rtlCol="0">
            <a:spAutoFit/>
          </a:bodyPr>
          <a:lstStyle/>
          <a:p>
            <a:r>
              <a:rPr lang="en-US" sz="2400" b="1" dirty="0">
                <a:solidFill>
                  <a:schemeClr val="accent6"/>
                </a:solidFill>
              </a:rPr>
              <a:t>What is a Chakra?</a:t>
            </a:r>
          </a:p>
          <a:p>
            <a:endParaRPr lang="en-US" b="1" dirty="0">
              <a:solidFill>
                <a:schemeClr val="accent6"/>
              </a:solidFill>
            </a:endParaRPr>
          </a:p>
          <a:p>
            <a:r>
              <a:rPr lang="en-US" b="1" dirty="0">
                <a:solidFill>
                  <a:schemeClr val="accent6"/>
                </a:solidFill>
              </a:rPr>
              <a:t>Chakras, by definition, are energy centers within the body that help to regulate all its processes, from organ function to the immune system and emotions.  </a:t>
            </a:r>
            <a:r>
              <a:rPr lang="en-US" dirty="0">
                <a:solidFill>
                  <a:schemeClr val="bg1"/>
                </a:solidFill>
              </a:rPr>
              <a:t>There are seven main chakras positioned throughout your body, from the base of your spine to the crown of your head. Each chakra has its own vibrational frequency, color, and governs specific functions that help make you, well, human.</a:t>
            </a:r>
          </a:p>
        </p:txBody>
      </p:sp>
      <p:sp>
        <p:nvSpPr>
          <p:cNvPr id="15" name="TextBox 14">
            <a:extLst>
              <a:ext uri="{FF2B5EF4-FFF2-40B4-BE49-F238E27FC236}">
                <a16:creationId xmlns:a16="http://schemas.microsoft.com/office/drawing/2014/main" id="{B77D87F6-88D2-4836-ACAD-3C2D77B99568}"/>
              </a:ext>
            </a:extLst>
          </p:cNvPr>
          <p:cNvSpPr txBox="1"/>
          <p:nvPr/>
        </p:nvSpPr>
        <p:spPr>
          <a:xfrm>
            <a:off x="9454488" y="5764985"/>
            <a:ext cx="2737512" cy="369332"/>
          </a:xfrm>
          <a:prstGeom prst="rect">
            <a:avLst/>
          </a:prstGeom>
          <a:noFill/>
        </p:spPr>
        <p:txBody>
          <a:bodyPr wrap="square" rtlCol="0">
            <a:spAutoFit/>
          </a:bodyPr>
          <a:lstStyle/>
          <a:p>
            <a:r>
              <a:rPr lang="en-US" dirty="0">
                <a:solidFill>
                  <a:schemeClr val="bg1"/>
                </a:solidFill>
              </a:rPr>
              <a:t>$40.00  - ½ HOUR</a:t>
            </a:r>
          </a:p>
        </p:txBody>
      </p:sp>
      <p:sp>
        <p:nvSpPr>
          <p:cNvPr id="3" name="Footer Placeholder 2">
            <a:extLst>
              <a:ext uri="{FF2B5EF4-FFF2-40B4-BE49-F238E27FC236}">
                <a16:creationId xmlns:a16="http://schemas.microsoft.com/office/drawing/2014/main" id="{75E0233F-20CC-4111-ADD4-E78DBCA83D04}"/>
              </a:ext>
            </a:extLst>
          </p:cNvPr>
          <p:cNvSpPr>
            <a:spLocks noGrp="1"/>
          </p:cNvSpPr>
          <p:nvPr>
            <p:ph type="ftr" sz="quarter" idx="11"/>
          </p:nvPr>
        </p:nvSpPr>
        <p:spPr/>
        <p:txBody>
          <a:bodyPr/>
          <a:lstStyle/>
          <a:p>
            <a:r>
              <a:rPr lang="en-US"/>
              <a:t>sole rights of Awaken Your Health Naturally</a:t>
            </a:r>
            <a:endParaRPr lang="en-US" dirty="0"/>
          </a:p>
        </p:txBody>
      </p:sp>
    </p:spTree>
    <p:extLst>
      <p:ext uri="{BB962C8B-B14F-4D97-AF65-F5344CB8AC3E}">
        <p14:creationId xmlns:p14="http://schemas.microsoft.com/office/powerpoint/2010/main" val="133722254"/>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1942</Words>
  <Application>Microsoft Office PowerPoint</Application>
  <PresentationFormat>Widescreen</PresentationFormat>
  <Paragraphs>137</Paragraphs>
  <Slides>23</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32" baseType="lpstr">
      <vt:lpstr>Arial</vt:lpstr>
      <vt:lpstr>Arial Nova Cond</vt:lpstr>
      <vt:lpstr>Calibri</vt:lpstr>
      <vt:lpstr>Century Gothic</vt:lpstr>
      <vt:lpstr>Times New Roman</vt:lpstr>
      <vt:lpstr>Wingdings 3</vt:lpstr>
      <vt:lpstr>Slice</vt:lpstr>
      <vt:lpstr>Document</vt:lpstr>
      <vt:lpstr>Acrobat Document</vt:lpstr>
      <vt:lpstr>Awaken Your Health Naturally</vt:lpstr>
      <vt:lpstr>HOLISTIC Alternatives  Integrative Advocacy   Wellness     Events </vt:lpstr>
      <vt:lpstr>PowerPoint Presentation</vt:lpstr>
      <vt:lpstr>        ENERGY WORK </vt:lpstr>
      <vt:lpstr>What Alternative's?</vt:lpstr>
      <vt:lpstr>Reiki Sessions  $ 40.00 – ½ hour $ 80.00 – 1 HOUR $130.00 – 90 minutes </vt:lpstr>
      <vt:lpstr>Pain Management &amp; Tension Headaches</vt:lpstr>
      <vt:lpstr>MINDFULLNESS COACHING</vt:lpstr>
      <vt:lpstr>Chakra Balancing</vt:lpstr>
      <vt:lpstr>Meridian flush / TRACING  $40.00 – ½ hour</vt:lpstr>
      <vt:lpstr>PowerPoint Presentation</vt:lpstr>
      <vt:lpstr>PowerPoint Presentation</vt:lpstr>
      <vt:lpstr>Come and learn something to help heal yourself or a loved one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Awaken Your Health Naturally</dc:title>
  <dc:creator>Elaine DeJoy</dc:creator>
  <cp:lastModifiedBy>Elaine DeJoy</cp:lastModifiedBy>
  <cp:revision>15</cp:revision>
  <dcterms:created xsi:type="dcterms:W3CDTF">2020-03-31T16:53:48Z</dcterms:created>
  <dcterms:modified xsi:type="dcterms:W3CDTF">2024-09-24T20:28:35Z</dcterms:modified>
</cp:coreProperties>
</file>